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2" r:id="rId2"/>
    <p:sldId id="274" r:id="rId3"/>
    <p:sldId id="260" r:id="rId4"/>
    <p:sldId id="256" r:id="rId5"/>
    <p:sldId id="268" r:id="rId6"/>
    <p:sldId id="261" r:id="rId7"/>
    <p:sldId id="269" r:id="rId8"/>
    <p:sldId id="263" r:id="rId9"/>
    <p:sldId id="264" r:id="rId10"/>
    <p:sldId id="258" r:id="rId11"/>
    <p:sldId id="270" r:id="rId12"/>
    <p:sldId id="266" r:id="rId13"/>
    <p:sldId id="267" r:id="rId14"/>
    <p:sldId id="271" r:id="rId15"/>
    <p:sldId id="265" r:id="rId16"/>
    <p:sldId id="257" r:id="rId17"/>
    <p:sldId id="272" r:id="rId18"/>
    <p:sldId id="259" r:id="rId19"/>
    <p:sldId id="273" r:id="rId20"/>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D50"/>
    <a:srgbClr val="F79E25"/>
    <a:srgbClr val="F85141"/>
    <a:srgbClr val="FE5141"/>
    <a:srgbClr val="FF6360"/>
    <a:srgbClr val="FF5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36"/>
    <p:restoredTop sz="94697"/>
  </p:normalViewPr>
  <p:slideViewPr>
    <p:cSldViewPr snapToGrid="0" snapToObjects="1">
      <p:cViewPr>
        <p:scale>
          <a:sx n="82" d="100"/>
          <a:sy n="82" d="100"/>
        </p:scale>
        <p:origin x="800"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9919F-04F9-0142-A1A5-D624D68826FA}" type="datetimeFigureOut">
              <a:rPr lang="en-TW" smtClean="0"/>
              <a:t>2020/8/6</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0B7C3-933C-1B40-81A8-AEC9AB360FCF}" type="slidenum">
              <a:rPr lang="en-TW" smtClean="0"/>
              <a:t>‹#›</a:t>
            </a:fld>
            <a:endParaRPr lang="en-TW"/>
          </a:p>
        </p:txBody>
      </p:sp>
    </p:spTree>
    <p:extLst>
      <p:ext uri="{BB962C8B-B14F-4D97-AF65-F5344CB8AC3E}">
        <p14:creationId xmlns:p14="http://schemas.microsoft.com/office/powerpoint/2010/main" val="3779544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63F0B7C3-933C-1B40-81A8-AEC9AB360FCF}" type="slidenum">
              <a:rPr lang="en-TW" smtClean="0"/>
              <a:t>6</a:t>
            </a:fld>
            <a:endParaRPr lang="en-TW"/>
          </a:p>
        </p:txBody>
      </p:sp>
    </p:spTree>
    <p:extLst>
      <p:ext uri="{BB962C8B-B14F-4D97-AF65-F5344CB8AC3E}">
        <p14:creationId xmlns:p14="http://schemas.microsoft.com/office/powerpoint/2010/main" val="184499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b="0" i="0" kern="1200">
                <a:solidFill>
                  <a:schemeClr val="tx1"/>
                </a:solidFill>
                <a:effectLst/>
                <a:latin typeface="+mn-lt"/>
                <a:ea typeface="+mn-ea"/>
                <a:cs typeface="+mn-cs"/>
              </a:rPr>
              <a:t>向量便叫做</a:t>
            </a:r>
            <a:r>
              <a:rPr lang="en-US" altLang="ja-JP" sz="1200" b="0" i="0" kern="1200" dirty="0">
                <a:solidFill>
                  <a:schemeClr val="tx1"/>
                </a:solidFill>
                <a:effectLst/>
                <a:latin typeface="+mn-lt"/>
                <a:ea typeface="+mn-ea"/>
                <a:cs typeface="+mn-cs"/>
              </a:rPr>
              <a:t>——</a:t>
            </a:r>
            <a:r>
              <a:rPr lang="ja-JP" altLang="en-US" sz="1200" b="0" i="0" kern="1200">
                <a:solidFill>
                  <a:schemeClr val="tx1"/>
                </a:solidFill>
                <a:effectLst/>
                <a:latin typeface="+mn-lt"/>
                <a:ea typeface="+mn-ea"/>
                <a:cs typeface="+mn-cs"/>
              </a:rPr>
              <a:t>词向量</a:t>
            </a:r>
            <a:endParaRPr lang="en-TW" dirty="0"/>
          </a:p>
        </p:txBody>
      </p:sp>
      <p:sp>
        <p:nvSpPr>
          <p:cNvPr id="4" name="Slide Number Placeholder 3"/>
          <p:cNvSpPr>
            <a:spLocks noGrp="1"/>
          </p:cNvSpPr>
          <p:nvPr>
            <p:ph type="sldNum" sz="quarter" idx="5"/>
          </p:nvPr>
        </p:nvSpPr>
        <p:spPr/>
        <p:txBody>
          <a:bodyPr/>
          <a:lstStyle/>
          <a:p>
            <a:fld id="{85BC85BE-5B47-5D4E-B093-07E9B8F15BB8}" type="slidenum">
              <a:rPr lang="en-TW" smtClean="0"/>
              <a:t>8</a:t>
            </a:fld>
            <a:endParaRPr lang="en-TW"/>
          </a:p>
        </p:txBody>
      </p:sp>
    </p:spTree>
    <p:extLst>
      <p:ext uri="{BB962C8B-B14F-4D97-AF65-F5344CB8AC3E}">
        <p14:creationId xmlns:p14="http://schemas.microsoft.com/office/powerpoint/2010/main" val="158411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78A7-00A0-C94F-9AE1-17D5BA4D07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915CDAD3-F33B-D147-8350-B30D5F99AF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67CBB3DC-0930-E54B-9DF9-594D1C6DA062}"/>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5" name="Footer Placeholder 4">
            <a:extLst>
              <a:ext uri="{FF2B5EF4-FFF2-40B4-BE49-F238E27FC236}">
                <a16:creationId xmlns:a16="http://schemas.microsoft.com/office/drawing/2014/main" id="{01B71E54-A373-EE42-B478-36AC2A7A23B2}"/>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C23A510B-A0BB-0E4D-8934-550BFC2185ED}"/>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261020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58F15-0088-0848-B854-B345BFCE9CF9}"/>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5AEB510B-F67A-B04E-9F60-565BEE88CF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90561F32-168B-3C41-B6FF-2A659BCCC21D}"/>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5" name="Footer Placeholder 4">
            <a:extLst>
              <a:ext uri="{FF2B5EF4-FFF2-40B4-BE49-F238E27FC236}">
                <a16:creationId xmlns:a16="http://schemas.microsoft.com/office/drawing/2014/main" id="{FE8CA282-638E-F54C-81D3-3A6B3CB4AFA6}"/>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6E35865D-BCC4-0140-94B8-1B2042488D36}"/>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3324146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FE7B07-57F8-EE49-8B35-F9458E7352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C0C0CDD8-DD1C-E341-9C39-54A1C154C6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24965B5D-B3DC-6743-8D39-A0A247EDB449}"/>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5" name="Footer Placeholder 4">
            <a:extLst>
              <a:ext uri="{FF2B5EF4-FFF2-40B4-BE49-F238E27FC236}">
                <a16:creationId xmlns:a16="http://schemas.microsoft.com/office/drawing/2014/main" id="{DC60886F-C7AC-0344-9955-E73E20B34716}"/>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C2D855F8-FB6E-1E40-9E1E-BE57F080C271}"/>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183117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271D-3B64-2E4A-BCFF-44EE672ED74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FB8185C6-EDD5-FF46-8A81-4C93CAF45C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A5DEE838-EE03-8346-A48C-FFFDE2E00CB8}"/>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5" name="Footer Placeholder 4">
            <a:extLst>
              <a:ext uri="{FF2B5EF4-FFF2-40B4-BE49-F238E27FC236}">
                <a16:creationId xmlns:a16="http://schemas.microsoft.com/office/drawing/2014/main" id="{3F979635-EAB5-E34C-B86E-7A6CCBF3B8B8}"/>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C4C4C654-9429-8445-BEFD-705D82BFFC6F}"/>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4153568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2FA6-4653-9E48-B482-5A33F0012F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F399F7FA-5A42-1648-83C3-34833F00A7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E32590-53A6-7543-B8C9-17658E006BE1}"/>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5" name="Footer Placeholder 4">
            <a:extLst>
              <a:ext uri="{FF2B5EF4-FFF2-40B4-BE49-F238E27FC236}">
                <a16:creationId xmlns:a16="http://schemas.microsoft.com/office/drawing/2014/main" id="{2C2EB8F1-F3C3-484B-A57C-E6B69AD4FB89}"/>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DF4F0C06-DA62-5640-A0EA-48614CF133D0}"/>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3795348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4888-4485-FF4D-9B3F-63C8236D0E8C}"/>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24154988-10BF-E54E-8052-2268637DB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355BF719-D4B0-1840-9040-B0B16756C6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60FF4DA5-DB96-A540-A732-E76AE1BCE081}"/>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6" name="Footer Placeholder 5">
            <a:extLst>
              <a:ext uri="{FF2B5EF4-FFF2-40B4-BE49-F238E27FC236}">
                <a16:creationId xmlns:a16="http://schemas.microsoft.com/office/drawing/2014/main" id="{C8F2CE5A-D614-9D49-938E-29D74D17CC50}"/>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3AB5F863-7F18-2B48-B404-83D1B8408E64}"/>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1504179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8266-AA77-4C4D-8505-30A6D41F25F6}"/>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CF955A31-389E-0843-A295-17549A0C7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8E8C3A-2CF4-1D40-A06D-D973153935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EC2A3421-5CC5-574E-BE5A-A3574AFE9F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F233DD-E581-AD48-A968-1BABA10874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AFA9D329-5FD0-B043-BA7E-79A8AF8406BD}"/>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8" name="Footer Placeholder 7">
            <a:extLst>
              <a:ext uri="{FF2B5EF4-FFF2-40B4-BE49-F238E27FC236}">
                <a16:creationId xmlns:a16="http://schemas.microsoft.com/office/drawing/2014/main" id="{294F08F3-2A3C-4543-A94D-AC25007163E8}"/>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E7D5BA54-D964-2240-9BC2-A99EB93BA91E}"/>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240824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7DF9A-4C04-D446-9652-81A4D037DCE6}"/>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7659B285-CBE9-ED4B-834A-0CE13106C45E}"/>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4" name="Footer Placeholder 3">
            <a:extLst>
              <a:ext uri="{FF2B5EF4-FFF2-40B4-BE49-F238E27FC236}">
                <a16:creationId xmlns:a16="http://schemas.microsoft.com/office/drawing/2014/main" id="{7E6E6DCC-2EBF-4142-AB81-C883C894B169}"/>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B52BCFA7-05A5-3B4B-8006-AC116DCE20E6}"/>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1893816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8B720B-DFEE-2C41-948A-F23D3C33CAB7}"/>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3" name="Footer Placeholder 2">
            <a:extLst>
              <a:ext uri="{FF2B5EF4-FFF2-40B4-BE49-F238E27FC236}">
                <a16:creationId xmlns:a16="http://schemas.microsoft.com/office/drawing/2014/main" id="{F8C024A7-822E-D54C-A60A-4181DA16072E}"/>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DADDE4ED-B7CC-0F49-B67E-D326954AF726}"/>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3299235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279A-FD85-874B-846A-A8F82A749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52E69CD3-CB75-F444-B679-10CB848D81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3D3BE316-FDAC-324E-B121-763ECD102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EC41E9-FB63-8A49-A32A-EE36EB877AA6}"/>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6" name="Footer Placeholder 5">
            <a:extLst>
              <a:ext uri="{FF2B5EF4-FFF2-40B4-BE49-F238E27FC236}">
                <a16:creationId xmlns:a16="http://schemas.microsoft.com/office/drawing/2014/main" id="{D947D3E8-0D1F-E041-B95D-6F2192878AEB}"/>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54121352-5FA6-524F-88A6-99FD22F5255D}"/>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1577275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128BE-FAD9-AE4D-9D9B-CF5806C3D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AE975749-E287-3C45-BB3C-02C83AE6A6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F2A47817-DFEC-0A43-8BF7-5BE80739E1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5B142-02A1-6949-B688-AD8DA9861198}"/>
              </a:ext>
            </a:extLst>
          </p:cNvPr>
          <p:cNvSpPr>
            <a:spLocks noGrp="1"/>
          </p:cNvSpPr>
          <p:nvPr>
            <p:ph type="dt" sz="half" idx="10"/>
          </p:nvPr>
        </p:nvSpPr>
        <p:spPr/>
        <p:txBody>
          <a:bodyPr/>
          <a:lstStyle/>
          <a:p>
            <a:fld id="{8EC5BE07-2CF6-E646-BC19-6E24DCD2A8CD}" type="datetimeFigureOut">
              <a:rPr lang="en-TW" smtClean="0"/>
              <a:t>2020/8/6</a:t>
            </a:fld>
            <a:endParaRPr lang="en-TW"/>
          </a:p>
        </p:txBody>
      </p:sp>
      <p:sp>
        <p:nvSpPr>
          <p:cNvPr id="6" name="Footer Placeholder 5">
            <a:extLst>
              <a:ext uri="{FF2B5EF4-FFF2-40B4-BE49-F238E27FC236}">
                <a16:creationId xmlns:a16="http://schemas.microsoft.com/office/drawing/2014/main" id="{6C17B890-C5D6-8B4D-B15F-E1992CA31891}"/>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DFCD9E55-A445-6A49-A0DD-4553E5467E91}"/>
              </a:ext>
            </a:extLst>
          </p:cNvPr>
          <p:cNvSpPr>
            <a:spLocks noGrp="1"/>
          </p:cNvSpPr>
          <p:nvPr>
            <p:ph type="sldNum" sz="quarter" idx="12"/>
          </p:nvPr>
        </p:nvSpPr>
        <p:spPr/>
        <p:txBody>
          <a:bodyPr/>
          <a:lstStyle/>
          <a:p>
            <a:fld id="{956055A8-373D-DE49-928E-762F91A6A565}" type="slidenum">
              <a:rPr lang="en-TW" smtClean="0"/>
              <a:t>‹#›</a:t>
            </a:fld>
            <a:endParaRPr lang="en-TW"/>
          </a:p>
        </p:txBody>
      </p:sp>
    </p:spTree>
    <p:extLst>
      <p:ext uri="{BB962C8B-B14F-4D97-AF65-F5344CB8AC3E}">
        <p14:creationId xmlns:p14="http://schemas.microsoft.com/office/powerpoint/2010/main" val="1039327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30DB95-155F-EC4F-8862-627A71625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D1426888-F469-CE48-B32C-70562E5EC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5F584606-B336-CF41-B5F1-E2C29D4A90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C5BE07-2CF6-E646-BC19-6E24DCD2A8CD}" type="datetimeFigureOut">
              <a:rPr lang="en-TW" smtClean="0"/>
              <a:t>2020/8/6</a:t>
            </a:fld>
            <a:endParaRPr lang="en-TW"/>
          </a:p>
        </p:txBody>
      </p:sp>
      <p:sp>
        <p:nvSpPr>
          <p:cNvPr id="5" name="Footer Placeholder 4">
            <a:extLst>
              <a:ext uri="{FF2B5EF4-FFF2-40B4-BE49-F238E27FC236}">
                <a16:creationId xmlns:a16="http://schemas.microsoft.com/office/drawing/2014/main" id="{6E02F01B-BCC4-474D-B2C7-CF228ECD59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20DB5A7D-D399-B64A-9F98-F5AAD7EE4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6055A8-373D-DE49-928E-762F91A6A565}" type="slidenum">
              <a:rPr lang="en-TW" smtClean="0"/>
              <a:t>‹#›</a:t>
            </a:fld>
            <a:endParaRPr lang="en-TW"/>
          </a:p>
        </p:txBody>
      </p:sp>
    </p:spTree>
    <p:extLst>
      <p:ext uri="{BB962C8B-B14F-4D97-AF65-F5344CB8AC3E}">
        <p14:creationId xmlns:p14="http://schemas.microsoft.com/office/powerpoint/2010/main" val="2333212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jigsaw-toxic-comment-classification-challenge" TargetMode="External"/><Relationship Id="rId2" Type="http://schemas.openxmlformats.org/officeDocument/2006/relationships/hyperlink" Target="https://www.kaggle.com/jerrykuo7727/word2vec"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9C0BC7-91BC-CA41-A583-A3227F1CCD4F}"/>
              </a:ext>
            </a:extLst>
          </p:cNvPr>
          <p:cNvPicPr>
            <a:picLocks noChangeAspect="1"/>
          </p:cNvPicPr>
          <p:nvPr/>
        </p:nvPicPr>
        <p:blipFill rotWithShape="1">
          <a:blip r:embed="rId2"/>
          <a:srcRect b="14470"/>
          <a:stretch/>
        </p:blipFill>
        <p:spPr>
          <a:xfrm>
            <a:off x="-130660" y="-157265"/>
            <a:ext cx="12453319" cy="7015265"/>
          </a:xfrm>
          <a:prstGeom prst="rect">
            <a:avLst/>
          </a:prstGeom>
        </p:spPr>
      </p:pic>
      <p:sp>
        <p:nvSpPr>
          <p:cNvPr id="11" name="Rectangle 10">
            <a:extLst>
              <a:ext uri="{FF2B5EF4-FFF2-40B4-BE49-F238E27FC236}">
                <a16:creationId xmlns:a16="http://schemas.microsoft.com/office/drawing/2014/main" id="{6B69A3D5-92CE-FE41-964D-5B639422F2BF}"/>
              </a:ext>
            </a:extLst>
          </p:cNvPr>
          <p:cNvSpPr/>
          <p:nvPr/>
        </p:nvSpPr>
        <p:spPr>
          <a:xfrm>
            <a:off x="-130660" y="-127411"/>
            <a:ext cx="12453319" cy="7162499"/>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7" name="TextBox 6">
            <a:extLst>
              <a:ext uri="{FF2B5EF4-FFF2-40B4-BE49-F238E27FC236}">
                <a16:creationId xmlns:a16="http://schemas.microsoft.com/office/drawing/2014/main" id="{DCDA4020-50B5-6942-A23B-E3CDA4E74771}"/>
              </a:ext>
            </a:extLst>
          </p:cNvPr>
          <p:cNvSpPr txBox="1"/>
          <p:nvPr/>
        </p:nvSpPr>
        <p:spPr>
          <a:xfrm>
            <a:off x="2060524" y="1474575"/>
            <a:ext cx="4774230" cy="461665"/>
          </a:xfrm>
          <a:prstGeom prst="rect">
            <a:avLst/>
          </a:prstGeom>
          <a:noFill/>
        </p:spPr>
        <p:txBody>
          <a:bodyPr wrap="square" rtlCol="0">
            <a:spAutoFit/>
          </a:bodyPr>
          <a:lstStyle/>
          <a:p>
            <a:r>
              <a:rPr lang="en-TW" sz="2400" b="1" dirty="0">
                <a:solidFill>
                  <a:srgbClr val="FF4D50"/>
                </a:solidFill>
              </a:rPr>
              <a:t>增值税税收分类编码自动匹配模型</a:t>
            </a:r>
          </a:p>
        </p:txBody>
      </p:sp>
      <p:sp>
        <p:nvSpPr>
          <p:cNvPr id="8" name="TextBox 7">
            <a:extLst>
              <a:ext uri="{FF2B5EF4-FFF2-40B4-BE49-F238E27FC236}">
                <a16:creationId xmlns:a16="http://schemas.microsoft.com/office/drawing/2014/main" id="{FBF3A5B2-A423-834E-83A4-9DF61650D78A}"/>
              </a:ext>
            </a:extLst>
          </p:cNvPr>
          <p:cNvSpPr txBox="1"/>
          <p:nvPr/>
        </p:nvSpPr>
        <p:spPr>
          <a:xfrm>
            <a:off x="3335796" y="2423831"/>
            <a:ext cx="2223686" cy="926536"/>
          </a:xfrm>
          <a:prstGeom prst="rect">
            <a:avLst/>
          </a:prstGeom>
          <a:noFill/>
        </p:spPr>
        <p:txBody>
          <a:bodyPr wrap="none" rtlCol="0">
            <a:spAutoFit/>
          </a:bodyPr>
          <a:lstStyle/>
          <a:p>
            <a:pPr algn="ctr">
              <a:lnSpc>
                <a:spcPct val="150000"/>
              </a:lnSpc>
            </a:pPr>
            <a:r>
              <a:rPr lang="en-TW" sz="2000" dirty="0">
                <a:solidFill>
                  <a:schemeClr val="bg1"/>
                </a:solidFill>
              </a:rPr>
              <a:t>张瑄庭 – 清华大学</a:t>
            </a:r>
          </a:p>
          <a:p>
            <a:pPr algn="ctr">
              <a:lnSpc>
                <a:spcPct val="150000"/>
              </a:lnSpc>
            </a:pPr>
            <a:r>
              <a:rPr lang="en-US" altLang="zh-CN" dirty="0">
                <a:solidFill>
                  <a:schemeClr val="bg1"/>
                </a:solidFill>
              </a:rPr>
              <a:t>2020.08.07</a:t>
            </a:r>
            <a:endParaRPr lang="en-TW" dirty="0">
              <a:solidFill>
                <a:schemeClr val="bg1"/>
              </a:solidFill>
            </a:endParaRPr>
          </a:p>
        </p:txBody>
      </p:sp>
    </p:spTree>
    <p:extLst>
      <p:ext uri="{BB962C8B-B14F-4D97-AF65-F5344CB8AC3E}">
        <p14:creationId xmlns:p14="http://schemas.microsoft.com/office/powerpoint/2010/main" val="4188127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655A6-9861-C441-A180-1EDB8AFF80E0}"/>
              </a:ext>
            </a:extLst>
          </p:cNvPr>
          <p:cNvPicPr>
            <a:picLocks noChangeAspect="1"/>
          </p:cNvPicPr>
          <p:nvPr/>
        </p:nvPicPr>
        <p:blipFill>
          <a:blip r:embed="rId2"/>
          <a:stretch>
            <a:fillRect/>
          </a:stretch>
        </p:blipFill>
        <p:spPr>
          <a:xfrm>
            <a:off x="3700333" y="0"/>
            <a:ext cx="8491667" cy="6858000"/>
          </a:xfrm>
          <a:prstGeom prst="rect">
            <a:avLst/>
          </a:prstGeom>
        </p:spPr>
      </p:pic>
      <p:sp>
        <p:nvSpPr>
          <p:cNvPr id="5" name="Oval 4">
            <a:extLst>
              <a:ext uri="{FF2B5EF4-FFF2-40B4-BE49-F238E27FC236}">
                <a16:creationId xmlns:a16="http://schemas.microsoft.com/office/drawing/2014/main" id="{6C45BE28-0543-F14D-9CEA-75EDD30B02E9}"/>
              </a:ext>
            </a:extLst>
          </p:cNvPr>
          <p:cNvSpPr/>
          <p:nvPr/>
        </p:nvSpPr>
        <p:spPr>
          <a:xfrm>
            <a:off x="3700333" y="3437309"/>
            <a:ext cx="1235034" cy="5343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 name="Oval 5">
            <a:extLst>
              <a:ext uri="{FF2B5EF4-FFF2-40B4-BE49-F238E27FC236}">
                <a16:creationId xmlns:a16="http://schemas.microsoft.com/office/drawing/2014/main" id="{B7A01650-EB37-5D46-99D1-6BAE1EBDCB0D}"/>
              </a:ext>
            </a:extLst>
          </p:cNvPr>
          <p:cNvSpPr/>
          <p:nvPr/>
        </p:nvSpPr>
        <p:spPr>
          <a:xfrm>
            <a:off x="3936133" y="485397"/>
            <a:ext cx="8020066" cy="30932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7" name="Straight Arrow Connector 6">
            <a:extLst>
              <a:ext uri="{FF2B5EF4-FFF2-40B4-BE49-F238E27FC236}">
                <a16:creationId xmlns:a16="http://schemas.microsoft.com/office/drawing/2014/main" id="{E3BD8CDC-3E48-CD47-9D11-E5935256FC94}"/>
              </a:ext>
            </a:extLst>
          </p:cNvPr>
          <p:cNvCxnSpPr>
            <a:cxnSpLocks/>
          </p:cNvCxnSpPr>
          <p:nvPr/>
        </p:nvCxnSpPr>
        <p:spPr>
          <a:xfrm flipV="1">
            <a:off x="3372974" y="4028861"/>
            <a:ext cx="537752" cy="422174"/>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8" name="TextBox 7">
            <a:extLst>
              <a:ext uri="{FF2B5EF4-FFF2-40B4-BE49-F238E27FC236}">
                <a16:creationId xmlns:a16="http://schemas.microsoft.com/office/drawing/2014/main" id="{F943C34B-07A0-C341-88B9-17570B97FD37}"/>
              </a:ext>
            </a:extLst>
          </p:cNvPr>
          <p:cNvSpPr txBox="1"/>
          <p:nvPr/>
        </p:nvSpPr>
        <p:spPr>
          <a:xfrm>
            <a:off x="195618" y="4393871"/>
            <a:ext cx="3185487" cy="369332"/>
          </a:xfrm>
          <a:prstGeom prst="rect">
            <a:avLst/>
          </a:prstGeom>
          <a:noFill/>
        </p:spPr>
        <p:txBody>
          <a:bodyPr wrap="none" rtlCol="0">
            <a:spAutoFit/>
          </a:bodyPr>
          <a:lstStyle/>
          <a:p>
            <a:r>
              <a:rPr lang="en-TW" dirty="0"/>
              <a:t>用户可新增数据到中央数据库</a:t>
            </a:r>
          </a:p>
        </p:txBody>
      </p:sp>
      <p:cxnSp>
        <p:nvCxnSpPr>
          <p:cNvPr id="9" name="Straight Arrow Connector 8">
            <a:extLst>
              <a:ext uri="{FF2B5EF4-FFF2-40B4-BE49-F238E27FC236}">
                <a16:creationId xmlns:a16="http://schemas.microsoft.com/office/drawing/2014/main" id="{9759090F-ACB2-4F42-BE27-99A5324DA6AE}"/>
              </a:ext>
            </a:extLst>
          </p:cNvPr>
          <p:cNvCxnSpPr>
            <a:cxnSpLocks/>
          </p:cNvCxnSpPr>
          <p:nvPr/>
        </p:nvCxnSpPr>
        <p:spPr>
          <a:xfrm flipV="1">
            <a:off x="3170712" y="4064032"/>
            <a:ext cx="4191989" cy="1778628"/>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0" name="TextBox 9">
            <a:extLst>
              <a:ext uri="{FF2B5EF4-FFF2-40B4-BE49-F238E27FC236}">
                <a16:creationId xmlns:a16="http://schemas.microsoft.com/office/drawing/2014/main" id="{DF960463-43B0-194F-9F52-01D53EEFE222}"/>
              </a:ext>
            </a:extLst>
          </p:cNvPr>
          <p:cNvSpPr txBox="1"/>
          <p:nvPr/>
        </p:nvSpPr>
        <p:spPr>
          <a:xfrm>
            <a:off x="2015236" y="5657994"/>
            <a:ext cx="1107996" cy="369332"/>
          </a:xfrm>
          <a:prstGeom prst="rect">
            <a:avLst/>
          </a:prstGeom>
          <a:noFill/>
        </p:spPr>
        <p:txBody>
          <a:bodyPr wrap="none" rtlCol="0">
            <a:spAutoFit/>
          </a:bodyPr>
          <a:lstStyle/>
          <a:p>
            <a:pPr algn="ctr"/>
            <a:r>
              <a:rPr lang="en-TW" dirty="0"/>
              <a:t>推荐选择</a:t>
            </a:r>
          </a:p>
        </p:txBody>
      </p:sp>
      <p:cxnSp>
        <p:nvCxnSpPr>
          <p:cNvPr id="11" name="Straight Arrow Connector 10">
            <a:extLst>
              <a:ext uri="{FF2B5EF4-FFF2-40B4-BE49-F238E27FC236}">
                <a16:creationId xmlns:a16="http://schemas.microsoft.com/office/drawing/2014/main" id="{7F218C5D-0C16-7640-946C-C4E9B339FEDD}"/>
              </a:ext>
            </a:extLst>
          </p:cNvPr>
          <p:cNvCxnSpPr>
            <a:cxnSpLocks/>
          </p:cNvCxnSpPr>
          <p:nvPr/>
        </p:nvCxnSpPr>
        <p:spPr>
          <a:xfrm>
            <a:off x="3018726" y="2128352"/>
            <a:ext cx="781749" cy="0"/>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12" name="TextBox 11">
            <a:extLst>
              <a:ext uri="{FF2B5EF4-FFF2-40B4-BE49-F238E27FC236}">
                <a16:creationId xmlns:a16="http://schemas.microsoft.com/office/drawing/2014/main" id="{BCDBE5FC-E6AC-5D4F-BC6D-0A8DFBC73EF7}"/>
              </a:ext>
            </a:extLst>
          </p:cNvPr>
          <p:cNvSpPr txBox="1"/>
          <p:nvPr/>
        </p:nvSpPr>
        <p:spPr>
          <a:xfrm>
            <a:off x="1414164" y="1943686"/>
            <a:ext cx="1569660" cy="369332"/>
          </a:xfrm>
          <a:prstGeom prst="rect">
            <a:avLst/>
          </a:prstGeom>
          <a:noFill/>
        </p:spPr>
        <p:txBody>
          <a:bodyPr wrap="none" rtlCol="0">
            <a:spAutoFit/>
          </a:bodyPr>
          <a:lstStyle/>
          <a:p>
            <a:r>
              <a:rPr lang="en-TW" dirty="0"/>
              <a:t>显示查询结果</a:t>
            </a:r>
          </a:p>
        </p:txBody>
      </p:sp>
    </p:spTree>
    <p:extLst>
      <p:ext uri="{BB962C8B-B14F-4D97-AF65-F5344CB8AC3E}">
        <p14:creationId xmlns:p14="http://schemas.microsoft.com/office/powerpoint/2010/main" val="279948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76AB6-7562-CA4B-85CC-1E68C98D43F9}"/>
              </a:ext>
            </a:extLst>
          </p:cNvPr>
          <p:cNvSpPr txBox="1"/>
          <p:nvPr/>
        </p:nvSpPr>
        <p:spPr>
          <a:xfrm>
            <a:off x="1813300" y="1726295"/>
            <a:ext cx="4823266" cy="4093428"/>
          </a:xfrm>
          <a:prstGeom prst="rect">
            <a:avLst/>
          </a:prstGeom>
          <a:noFill/>
        </p:spPr>
        <p:txBody>
          <a:bodyPr wrap="square" rtlCol="0">
            <a:spAutoFit/>
          </a:bodyPr>
          <a:lstStyle/>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1. 任务选择与介绍</a:t>
            </a:r>
          </a:p>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2. 数据扩充</a:t>
            </a:r>
            <a:r>
              <a:rPr lang="zh-CN" altLang="en-US" sz="2000" dirty="0">
                <a:solidFill>
                  <a:schemeClr val="bg1">
                    <a:lumMod val="75000"/>
                  </a:schemeClr>
                </a:solidFill>
                <a:latin typeface="PingFang HK" panose="020B0400000000000000" pitchFamily="34" charset="-120"/>
                <a:ea typeface="PingFang HK" panose="020B0400000000000000" pitchFamily="34" charset="-120"/>
              </a:rPr>
              <a:t>：淘宝爬虫</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3.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分类算法</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b="1" dirty="0">
                <a:latin typeface="PingFang HK" panose="020B0400000000000000" pitchFamily="34" charset="-120"/>
                <a:ea typeface="PingFang HK" panose="020B0400000000000000" pitchFamily="34" charset="-120"/>
              </a:rPr>
              <a:t>4. </a:t>
            </a:r>
            <a:r>
              <a:rPr lang="zh-CN" altLang="en-US" sz="2000" b="1" dirty="0">
                <a:latin typeface="PingFang HK" panose="020B0400000000000000" pitchFamily="34" charset="-120"/>
                <a:ea typeface="PingFang HK" panose="020B0400000000000000" pitchFamily="34" charset="-120"/>
              </a:rPr>
              <a:t>交互方式</a:t>
            </a:r>
            <a:endParaRPr lang="en-US" altLang="zh-CN" sz="2000" b="1" dirty="0">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b="1" dirty="0">
                <a:latin typeface="PingFang HK" panose="020B0400000000000000" pitchFamily="34" charset="-120"/>
                <a:ea typeface="PingFang HK" panose="020B0400000000000000" pitchFamily="34" charset="-120"/>
              </a:rPr>
              <a:t>客户端</a:t>
            </a:r>
            <a:endParaRPr lang="en-US" altLang="zh-CN" sz="2000" b="1" dirty="0">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b="1" dirty="0">
                <a:latin typeface="PingFang HK" panose="020B0400000000000000" pitchFamily="34" charset="-120"/>
                <a:ea typeface="PingFang HK" panose="020B0400000000000000" pitchFamily="34" charset="-120"/>
              </a:rPr>
              <a:t>服务端</a:t>
            </a:r>
            <a:endParaRPr lang="en-US" altLang="zh-CN" sz="2000" b="1" dirty="0">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5.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其他功能与缺点改进</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6.</a:t>
            </a:r>
            <a:r>
              <a:rPr lang="zh-CN" altLang="en-US" sz="2000" dirty="0">
                <a:solidFill>
                  <a:schemeClr val="bg1">
                    <a:lumMod val="75000"/>
                  </a:schemeClr>
                </a:solidFill>
                <a:latin typeface="PingFang HK" panose="020B0400000000000000" pitchFamily="34" charset="-120"/>
                <a:ea typeface="PingFang HK" panose="020B0400000000000000" pitchFamily="34" charset="-120"/>
              </a:rPr>
              <a:t> 实验环境与参考资料</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endParaRPr lang="en-US" altLang="zh-CN" sz="2000" dirty="0">
              <a:latin typeface="PingFang HK" panose="020B0400000000000000" pitchFamily="34" charset="-120"/>
              <a:ea typeface="PingFang HK" panose="020B0400000000000000" pitchFamily="34" charset="-120"/>
            </a:endParaRPr>
          </a:p>
        </p:txBody>
      </p:sp>
      <p:sp>
        <p:nvSpPr>
          <p:cNvPr id="5" name="TextBox 4">
            <a:extLst>
              <a:ext uri="{FF2B5EF4-FFF2-40B4-BE49-F238E27FC236}">
                <a16:creationId xmlns:a16="http://schemas.microsoft.com/office/drawing/2014/main" id="{EABC244A-F6E0-8E41-9CFB-152BB0E53F58}"/>
              </a:ext>
            </a:extLst>
          </p:cNvPr>
          <p:cNvSpPr txBox="1"/>
          <p:nvPr/>
        </p:nvSpPr>
        <p:spPr>
          <a:xfrm>
            <a:off x="1227623" y="1038277"/>
            <a:ext cx="3539752" cy="523220"/>
          </a:xfrm>
          <a:prstGeom prst="rect">
            <a:avLst/>
          </a:prstGeom>
          <a:noFill/>
        </p:spPr>
        <p:txBody>
          <a:bodyPr wrap="none" rtlCol="0">
            <a:spAutoFit/>
          </a:bodyPr>
          <a:lstStyle/>
          <a:p>
            <a:r>
              <a:rPr lang="en-US" sz="2800" b="1" dirty="0">
                <a:solidFill>
                  <a:srgbClr val="FF4D50"/>
                </a:solidFill>
                <a:latin typeface="PingFang HK" panose="020B0400000000000000" pitchFamily="34" charset="-120"/>
                <a:ea typeface="PingFang HK" panose="020B0400000000000000" pitchFamily="34" charset="-120"/>
              </a:rPr>
              <a:t>Table of contents : </a:t>
            </a:r>
            <a:endParaRPr lang="en-TW" sz="2800" b="1" dirty="0">
              <a:solidFill>
                <a:srgbClr val="FF4D50"/>
              </a:solidFill>
              <a:latin typeface="PingFang HK" panose="020B0400000000000000" pitchFamily="34" charset="-120"/>
              <a:ea typeface="PingFang HK" panose="020B0400000000000000" pitchFamily="34" charset="-120"/>
            </a:endParaRPr>
          </a:p>
        </p:txBody>
      </p:sp>
      <p:pic>
        <p:nvPicPr>
          <p:cNvPr id="7" name="Picture 6">
            <a:extLst>
              <a:ext uri="{FF2B5EF4-FFF2-40B4-BE49-F238E27FC236}">
                <a16:creationId xmlns:a16="http://schemas.microsoft.com/office/drawing/2014/main" id="{5E5E19DB-EA00-E643-A1E1-59829A538566}"/>
              </a:ext>
            </a:extLst>
          </p:cNvPr>
          <p:cNvPicPr>
            <a:picLocks noChangeAspect="1"/>
          </p:cNvPicPr>
          <p:nvPr/>
        </p:nvPicPr>
        <p:blipFill>
          <a:blip r:embed="rId2"/>
          <a:stretch>
            <a:fillRect/>
          </a:stretch>
        </p:blipFill>
        <p:spPr>
          <a:xfrm>
            <a:off x="7067827" y="-135611"/>
            <a:ext cx="5139671" cy="7129221"/>
          </a:xfrm>
          <a:prstGeom prst="rect">
            <a:avLst/>
          </a:prstGeom>
        </p:spPr>
      </p:pic>
      <p:pic>
        <p:nvPicPr>
          <p:cNvPr id="9" name="Picture 8">
            <a:extLst>
              <a:ext uri="{FF2B5EF4-FFF2-40B4-BE49-F238E27FC236}">
                <a16:creationId xmlns:a16="http://schemas.microsoft.com/office/drawing/2014/main" id="{8A40F3E9-3FBE-3B4C-94FA-6B221C2A86DA}"/>
              </a:ext>
            </a:extLst>
          </p:cNvPr>
          <p:cNvPicPr>
            <a:picLocks noChangeAspect="1"/>
          </p:cNvPicPr>
          <p:nvPr/>
        </p:nvPicPr>
        <p:blipFill>
          <a:blip r:embed="rId3"/>
          <a:stretch>
            <a:fillRect/>
          </a:stretch>
        </p:blipFill>
        <p:spPr>
          <a:xfrm>
            <a:off x="146373" y="6082162"/>
            <a:ext cx="830020" cy="644748"/>
          </a:xfrm>
          <a:prstGeom prst="rect">
            <a:avLst/>
          </a:prstGeom>
        </p:spPr>
      </p:pic>
    </p:spTree>
    <p:extLst>
      <p:ext uri="{BB962C8B-B14F-4D97-AF65-F5344CB8AC3E}">
        <p14:creationId xmlns:p14="http://schemas.microsoft.com/office/powerpoint/2010/main" val="1212626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26DE9F-FDFE-3E4E-8E96-0D3530A8647C}"/>
              </a:ext>
            </a:extLst>
          </p:cNvPr>
          <p:cNvPicPr>
            <a:picLocks noChangeAspect="1"/>
          </p:cNvPicPr>
          <p:nvPr/>
        </p:nvPicPr>
        <p:blipFill>
          <a:blip r:embed="rId2"/>
          <a:stretch>
            <a:fillRect/>
          </a:stretch>
        </p:blipFill>
        <p:spPr>
          <a:xfrm>
            <a:off x="-35858" y="-112058"/>
            <a:ext cx="1995869" cy="7082116"/>
          </a:xfrm>
          <a:prstGeom prst="rect">
            <a:avLst/>
          </a:prstGeom>
        </p:spPr>
      </p:pic>
      <p:pic>
        <p:nvPicPr>
          <p:cNvPr id="5" name="Picture 4">
            <a:extLst>
              <a:ext uri="{FF2B5EF4-FFF2-40B4-BE49-F238E27FC236}">
                <a16:creationId xmlns:a16="http://schemas.microsoft.com/office/drawing/2014/main" id="{92249AC9-B5BE-644D-B10E-E354D5310275}"/>
              </a:ext>
            </a:extLst>
          </p:cNvPr>
          <p:cNvPicPr>
            <a:picLocks noChangeAspect="1"/>
          </p:cNvPicPr>
          <p:nvPr/>
        </p:nvPicPr>
        <p:blipFill>
          <a:blip r:embed="rId3"/>
          <a:stretch>
            <a:fillRect/>
          </a:stretch>
        </p:blipFill>
        <p:spPr>
          <a:xfrm>
            <a:off x="300166" y="3303016"/>
            <a:ext cx="1574800" cy="2057400"/>
          </a:xfrm>
          <a:prstGeom prst="rect">
            <a:avLst/>
          </a:prstGeom>
        </p:spPr>
      </p:pic>
      <p:sp>
        <p:nvSpPr>
          <p:cNvPr id="6" name="Rectangle 5">
            <a:extLst>
              <a:ext uri="{FF2B5EF4-FFF2-40B4-BE49-F238E27FC236}">
                <a16:creationId xmlns:a16="http://schemas.microsoft.com/office/drawing/2014/main" id="{A28683D2-E82E-1443-ABC4-C5FFE6E2F042}"/>
              </a:ext>
            </a:extLst>
          </p:cNvPr>
          <p:cNvSpPr/>
          <p:nvPr/>
        </p:nvSpPr>
        <p:spPr>
          <a:xfrm>
            <a:off x="523497" y="3429000"/>
            <a:ext cx="877163" cy="369332"/>
          </a:xfrm>
          <a:prstGeom prst="rect">
            <a:avLst/>
          </a:prstGeom>
        </p:spPr>
        <p:txBody>
          <a:bodyPr wrap="none">
            <a:spAutoFit/>
          </a:bodyPr>
          <a:lstStyle/>
          <a:p>
            <a:pPr algn="ctr"/>
            <a:r>
              <a:rPr lang="ja-JP" altLang="en-US" b="1">
                <a:solidFill>
                  <a:schemeClr val="bg1"/>
                </a:solidFill>
                <a:latin typeface="PingFang HK" panose="020B0400000000000000" pitchFamily="34" charset="-120"/>
                <a:ea typeface="PingFang HK" panose="020B0400000000000000" pitchFamily="34" charset="-120"/>
              </a:rPr>
              <a:t>客户端</a:t>
            </a:r>
            <a:endParaRPr lang="en-US" altLang="ja-JP" b="1" dirty="0">
              <a:solidFill>
                <a:schemeClr val="bg1"/>
              </a:solidFill>
              <a:effectLst/>
              <a:latin typeface="PingFang HK" panose="020B0400000000000000" pitchFamily="34" charset="-120"/>
              <a:ea typeface="PingFang HK" panose="020B0400000000000000" pitchFamily="34" charset="-120"/>
            </a:endParaRPr>
          </a:p>
        </p:txBody>
      </p:sp>
      <p:pic>
        <p:nvPicPr>
          <p:cNvPr id="7" name="Picture 6">
            <a:extLst>
              <a:ext uri="{FF2B5EF4-FFF2-40B4-BE49-F238E27FC236}">
                <a16:creationId xmlns:a16="http://schemas.microsoft.com/office/drawing/2014/main" id="{2085DA5E-62E3-7F4E-B25F-BC2ECABB61BC}"/>
              </a:ext>
            </a:extLst>
          </p:cNvPr>
          <p:cNvPicPr>
            <a:picLocks noChangeAspect="1"/>
          </p:cNvPicPr>
          <p:nvPr/>
        </p:nvPicPr>
        <p:blipFill>
          <a:blip r:embed="rId4"/>
          <a:stretch>
            <a:fillRect/>
          </a:stretch>
        </p:blipFill>
        <p:spPr>
          <a:xfrm>
            <a:off x="3024313" y="0"/>
            <a:ext cx="8519880" cy="6880785"/>
          </a:xfrm>
          <a:prstGeom prst="rect">
            <a:avLst/>
          </a:prstGeom>
        </p:spPr>
      </p:pic>
      <p:sp>
        <p:nvSpPr>
          <p:cNvPr id="8" name="TextBox 7">
            <a:extLst>
              <a:ext uri="{FF2B5EF4-FFF2-40B4-BE49-F238E27FC236}">
                <a16:creationId xmlns:a16="http://schemas.microsoft.com/office/drawing/2014/main" id="{F7FF90DD-D10A-5541-8A62-A6DF092E4089}"/>
              </a:ext>
            </a:extLst>
          </p:cNvPr>
          <p:cNvSpPr txBox="1"/>
          <p:nvPr/>
        </p:nvSpPr>
        <p:spPr>
          <a:xfrm>
            <a:off x="5612447" y="3828312"/>
            <a:ext cx="877163" cy="369332"/>
          </a:xfrm>
          <a:prstGeom prst="rect">
            <a:avLst/>
          </a:prstGeom>
          <a:noFill/>
        </p:spPr>
        <p:txBody>
          <a:bodyPr wrap="none" rtlCol="0">
            <a:spAutoFit/>
          </a:bodyPr>
          <a:lstStyle/>
          <a:p>
            <a:r>
              <a:rPr lang="en-TW" b="1" dirty="0">
                <a:solidFill>
                  <a:srgbClr val="FF4D50"/>
                </a:solidFill>
              </a:rPr>
              <a:t>推荐栏</a:t>
            </a:r>
          </a:p>
        </p:txBody>
      </p:sp>
      <p:sp>
        <p:nvSpPr>
          <p:cNvPr id="9" name="TextBox 8">
            <a:extLst>
              <a:ext uri="{FF2B5EF4-FFF2-40B4-BE49-F238E27FC236}">
                <a16:creationId xmlns:a16="http://schemas.microsoft.com/office/drawing/2014/main" id="{45443021-6797-BA42-86E7-2DB4ADF9ABB9}"/>
              </a:ext>
            </a:extLst>
          </p:cNvPr>
          <p:cNvSpPr txBox="1"/>
          <p:nvPr/>
        </p:nvSpPr>
        <p:spPr>
          <a:xfrm>
            <a:off x="4190880" y="0"/>
            <a:ext cx="898003" cy="369332"/>
          </a:xfrm>
          <a:prstGeom prst="rect">
            <a:avLst/>
          </a:prstGeom>
          <a:noFill/>
        </p:spPr>
        <p:txBody>
          <a:bodyPr wrap="none" rtlCol="0">
            <a:spAutoFit/>
          </a:bodyPr>
          <a:lstStyle/>
          <a:p>
            <a:r>
              <a:rPr lang="en-TW" b="1" dirty="0">
                <a:solidFill>
                  <a:srgbClr val="FF4D50"/>
                </a:solidFill>
              </a:rPr>
              <a:t>搜索栏</a:t>
            </a:r>
          </a:p>
        </p:txBody>
      </p:sp>
      <p:sp>
        <p:nvSpPr>
          <p:cNvPr id="10" name="TextBox 9">
            <a:extLst>
              <a:ext uri="{FF2B5EF4-FFF2-40B4-BE49-F238E27FC236}">
                <a16:creationId xmlns:a16="http://schemas.microsoft.com/office/drawing/2014/main" id="{8852DC56-FF6A-164C-87EC-FF55161C33FC}"/>
              </a:ext>
            </a:extLst>
          </p:cNvPr>
          <p:cNvSpPr txBox="1"/>
          <p:nvPr/>
        </p:nvSpPr>
        <p:spPr>
          <a:xfrm>
            <a:off x="2868213" y="3828312"/>
            <a:ext cx="1569660" cy="369332"/>
          </a:xfrm>
          <a:prstGeom prst="rect">
            <a:avLst/>
          </a:prstGeom>
          <a:noFill/>
        </p:spPr>
        <p:txBody>
          <a:bodyPr wrap="none" rtlCol="0">
            <a:spAutoFit/>
          </a:bodyPr>
          <a:lstStyle/>
          <a:p>
            <a:r>
              <a:rPr lang="en-TW" b="1" dirty="0">
                <a:solidFill>
                  <a:srgbClr val="FF4D50"/>
                </a:solidFill>
              </a:rPr>
              <a:t>保存选取结果</a:t>
            </a:r>
          </a:p>
        </p:txBody>
      </p:sp>
    </p:spTree>
    <p:extLst>
      <p:ext uri="{BB962C8B-B14F-4D97-AF65-F5344CB8AC3E}">
        <p14:creationId xmlns:p14="http://schemas.microsoft.com/office/powerpoint/2010/main" val="148945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377E66-3F80-5B44-980F-EF3E33A8CBFB}"/>
              </a:ext>
            </a:extLst>
          </p:cNvPr>
          <p:cNvPicPr>
            <a:picLocks noChangeAspect="1"/>
          </p:cNvPicPr>
          <p:nvPr/>
        </p:nvPicPr>
        <p:blipFill>
          <a:blip r:embed="rId2"/>
          <a:stretch>
            <a:fillRect/>
          </a:stretch>
        </p:blipFill>
        <p:spPr>
          <a:xfrm>
            <a:off x="-35858" y="-112058"/>
            <a:ext cx="1995869" cy="7082116"/>
          </a:xfrm>
          <a:prstGeom prst="rect">
            <a:avLst/>
          </a:prstGeom>
        </p:spPr>
      </p:pic>
      <p:pic>
        <p:nvPicPr>
          <p:cNvPr id="5" name="Picture 4">
            <a:extLst>
              <a:ext uri="{FF2B5EF4-FFF2-40B4-BE49-F238E27FC236}">
                <a16:creationId xmlns:a16="http://schemas.microsoft.com/office/drawing/2014/main" id="{5D7997A2-4CF9-BB42-A780-6F888E0A8E27}"/>
              </a:ext>
            </a:extLst>
          </p:cNvPr>
          <p:cNvPicPr>
            <a:picLocks noChangeAspect="1"/>
          </p:cNvPicPr>
          <p:nvPr/>
        </p:nvPicPr>
        <p:blipFill>
          <a:blip r:embed="rId3"/>
          <a:stretch>
            <a:fillRect/>
          </a:stretch>
        </p:blipFill>
        <p:spPr>
          <a:xfrm>
            <a:off x="300166" y="3303016"/>
            <a:ext cx="1574800" cy="2057400"/>
          </a:xfrm>
          <a:prstGeom prst="rect">
            <a:avLst/>
          </a:prstGeom>
        </p:spPr>
      </p:pic>
      <p:sp>
        <p:nvSpPr>
          <p:cNvPr id="6" name="Rectangle 5">
            <a:extLst>
              <a:ext uri="{FF2B5EF4-FFF2-40B4-BE49-F238E27FC236}">
                <a16:creationId xmlns:a16="http://schemas.microsoft.com/office/drawing/2014/main" id="{72BE3C6D-E706-C44A-B54C-7FA029C19C10}"/>
              </a:ext>
            </a:extLst>
          </p:cNvPr>
          <p:cNvSpPr/>
          <p:nvPr/>
        </p:nvSpPr>
        <p:spPr>
          <a:xfrm>
            <a:off x="523497" y="3429000"/>
            <a:ext cx="877163" cy="369332"/>
          </a:xfrm>
          <a:prstGeom prst="rect">
            <a:avLst/>
          </a:prstGeom>
        </p:spPr>
        <p:txBody>
          <a:bodyPr wrap="none">
            <a:spAutoFit/>
          </a:bodyPr>
          <a:lstStyle/>
          <a:p>
            <a:pPr algn="ctr"/>
            <a:r>
              <a:rPr lang="ja-JP" altLang="en-US" b="1">
                <a:solidFill>
                  <a:schemeClr val="bg1"/>
                </a:solidFill>
                <a:latin typeface="PingFang HK" panose="020B0400000000000000" pitchFamily="34" charset="-120"/>
                <a:ea typeface="PingFang HK" panose="020B0400000000000000" pitchFamily="34" charset="-120"/>
              </a:rPr>
              <a:t>服务端</a:t>
            </a:r>
            <a:endParaRPr lang="en-US" altLang="ja-JP" b="1" dirty="0">
              <a:solidFill>
                <a:schemeClr val="bg1"/>
              </a:solidFill>
              <a:effectLst/>
              <a:latin typeface="PingFang HK" panose="020B0400000000000000" pitchFamily="34" charset="-120"/>
              <a:ea typeface="PingFang HK" panose="020B0400000000000000" pitchFamily="34" charset="-120"/>
            </a:endParaRPr>
          </a:p>
        </p:txBody>
      </p:sp>
      <p:graphicFrame>
        <p:nvGraphicFramePr>
          <p:cNvPr id="7" name="Table 6">
            <a:extLst>
              <a:ext uri="{FF2B5EF4-FFF2-40B4-BE49-F238E27FC236}">
                <a16:creationId xmlns:a16="http://schemas.microsoft.com/office/drawing/2014/main" id="{3255AAA9-AE56-F349-8AE5-8CC416F7CCA2}"/>
              </a:ext>
            </a:extLst>
          </p:cNvPr>
          <p:cNvGraphicFramePr>
            <a:graphicFrameLocks noGrp="1"/>
          </p:cNvGraphicFramePr>
          <p:nvPr>
            <p:extLst>
              <p:ext uri="{D42A27DB-BD31-4B8C-83A1-F6EECF244321}">
                <p14:modId xmlns:p14="http://schemas.microsoft.com/office/powerpoint/2010/main" val="1654716827"/>
              </p:ext>
            </p:extLst>
          </p:nvPr>
        </p:nvGraphicFramePr>
        <p:xfrm>
          <a:off x="1994517" y="2136452"/>
          <a:ext cx="10146456" cy="2766060"/>
        </p:xfrm>
        <a:graphic>
          <a:graphicData uri="http://schemas.openxmlformats.org/drawingml/2006/table">
            <a:tbl>
              <a:tblPr/>
              <a:tblGrid>
                <a:gridCol w="2536614">
                  <a:extLst>
                    <a:ext uri="{9D8B030D-6E8A-4147-A177-3AD203B41FA5}">
                      <a16:colId xmlns:a16="http://schemas.microsoft.com/office/drawing/2014/main" val="2894580905"/>
                    </a:ext>
                  </a:extLst>
                </a:gridCol>
                <a:gridCol w="2536614">
                  <a:extLst>
                    <a:ext uri="{9D8B030D-6E8A-4147-A177-3AD203B41FA5}">
                      <a16:colId xmlns:a16="http://schemas.microsoft.com/office/drawing/2014/main" val="4208730333"/>
                    </a:ext>
                  </a:extLst>
                </a:gridCol>
                <a:gridCol w="2536614">
                  <a:extLst>
                    <a:ext uri="{9D8B030D-6E8A-4147-A177-3AD203B41FA5}">
                      <a16:colId xmlns:a16="http://schemas.microsoft.com/office/drawing/2014/main" val="2178348505"/>
                    </a:ext>
                  </a:extLst>
                </a:gridCol>
                <a:gridCol w="2536614">
                  <a:extLst>
                    <a:ext uri="{9D8B030D-6E8A-4147-A177-3AD203B41FA5}">
                      <a16:colId xmlns:a16="http://schemas.microsoft.com/office/drawing/2014/main" val="3769931921"/>
                    </a:ext>
                  </a:extLst>
                </a:gridCol>
              </a:tblGrid>
              <a:tr h="0">
                <a:tc>
                  <a:txBody>
                    <a:bodyPr/>
                    <a:lstStyle/>
                    <a:p>
                      <a:pPr algn="ctr"/>
                      <a:r>
                        <a:rPr lang="en-US" b="1" dirty="0">
                          <a:effectLst/>
                        </a:rPr>
                        <a:t>URL: 13.125.23.237:8000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a:effectLst/>
                        </a:rPr>
                        <a:t>方法</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a:effectLst/>
                        </a:rPr>
                        <a:t>字段</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algn="ctr"/>
                      <a:r>
                        <a:rPr lang="ja-JP" altLang="en-US" b="1">
                          <a:effectLst/>
                        </a:rPr>
                        <a:t>说明</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2513742156"/>
                  </a:ext>
                </a:extLst>
              </a:tr>
              <a:tr h="0">
                <a:tc>
                  <a:txBody>
                    <a:bodyPr/>
                    <a:lstStyle/>
                    <a:p>
                      <a:pPr algn="ctr"/>
                      <a:r>
                        <a:rPr lang="en-US" dirty="0">
                          <a:effectLst/>
                        </a:rPr>
                        <a:t>/encoding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algn="ctr"/>
                      <a:r>
                        <a:rPr lang="en-US" dirty="0">
                          <a:effectLst/>
                        </a:rPr>
                        <a:t>GET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algn="ctr"/>
                      <a:r>
                        <a:rPr lang="en-TW">
                          <a:effectLst/>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algn="ctr"/>
                      <a:r>
                        <a:rPr lang="ja-JP" altLang="en-US">
                          <a:effectLst/>
                        </a:rPr>
                        <a:t>查看编码表</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2910259432"/>
                  </a:ext>
                </a:extLst>
              </a:tr>
              <a:tr h="0">
                <a:tc>
                  <a:txBody>
                    <a:bodyPr/>
                    <a:lstStyle/>
                    <a:p>
                      <a:pPr algn="ctr"/>
                      <a:r>
                        <a:rPr lang="en-US" dirty="0">
                          <a:effectLst/>
                        </a:rPr>
                        <a:t>/database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pPr algn="ctr"/>
                      <a:r>
                        <a:rPr lang="en-US" dirty="0">
                          <a:effectLst/>
                        </a:rPr>
                        <a:t>GET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pPr algn="ctr"/>
                      <a:r>
                        <a:rPr lang="en-TW" dirty="0">
                          <a:effectLst/>
                        </a:rPr>
                        <a: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pPr algn="ctr"/>
                      <a:r>
                        <a:rPr lang="ja-JP" altLang="en-US">
                          <a:effectLst/>
                        </a:rPr>
                        <a:t>查看数据库中的数据</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3308170497"/>
                  </a:ext>
                </a:extLst>
              </a:tr>
              <a:tr h="0">
                <a:tc>
                  <a:txBody>
                    <a:bodyPr/>
                    <a:lstStyle/>
                    <a:p>
                      <a:pPr algn="ctr"/>
                      <a:r>
                        <a:rPr lang="en-US">
                          <a:effectLst/>
                        </a:rPr>
                        <a:t>/search</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algn="ctr"/>
                      <a:r>
                        <a:rPr lang="en-US" dirty="0">
                          <a:effectLst/>
                        </a:rPr>
                        <a:t>GET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algn="ctr"/>
                      <a:r>
                        <a:rPr lang="en-US">
                          <a:effectLst/>
                        </a:rPr>
                        <a:t>productName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tc>
                  <a:txBody>
                    <a:bodyPr/>
                    <a:lstStyle/>
                    <a:p>
                      <a:pPr algn="ctr"/>
                      <a:r>
                        <a:rPr lang="ja-JP" altLang="en-US">
                          <a:effectLst/>
                        </a:rPr>
                        <a:t>搜索</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tcPr>
                </a:tc>
                <a:extLst>
                  <a:ext uri="{0D108BD9-81ED-4DB2-BD59-A6C34878D82A}">
                    <a16:rowId xmlns:a16="http://schemas.microsoft.com/office/drawing/2014/main" val="743205864"/>
                  </a:ext>
                </a:extLst>
              </a:tr>
              <a:tr h="0">
                <a:tc>
                  <a:txBody>
                    <a:bodyPr/>
                    <a:lstStyle/>
                    <a:p>
                      <a:pPr algn="ctr"/>
                      <a:r>
                        <a:rPr lang="en-US" dirty="0">
                          <a:effectLst/>
                        </a:rPr>
                        <a:t>/insert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pPr algn="ctr"/>
                      <a:r>
                        <a:rPr lang="en-US" dirty="0">
                          <a:effectLst/>
                        </a:rPr>
                        <a:t>POST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pPr algn="ctr"/>
                      <a:r>
                        <a:rPr lang="en-US" dirty="0">
                          <a:effectLst/>
                        </a:rPr>
                        <a:t>item, code, </a:t>
                      </a:r>
                      <a:r>
                        <a:rPr lang="en-US" dirty="0" err="1">
                          <a:effectLst/>
                        </a:rPr>
                        <a:t>firstCategory</a:t>
                      </a:r>
                      <a:r>
                        <a:rPr lang="en-US" dirty="0">
                          <a:effectLst/>
                        </a:rPr>
                        <a:t>, </a:t>
                      </a:r>
                      <a:r>
                        <a:rPr lang="en-US" dirty="0" err="1">
                          <a:effectLst/>
                        </a:rPr>
                        <a:t>secondCategory</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tc>
                  <a:txBody>
                    <a:bodyPr/>
                    <a:lstStyle/>
                    <a:p>
                      <a:pPr algn="ctr"/>
                      <a:r>
                        <a:rPr lang="ja-JP" altLang="en-US">
                          <a:effectLst/>
                        </a:rPr>
                        <a:t>插入数据</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8F8F8"/>
                    </a:solidFill>
                  </a:tcPr>
                </a:tc>
                <a:extLst>
                  <a:ext uri="{0D108BD9-81ED-4DB2-BD59-A6C34878D82A}">
                    <a16:rowId xmlns:a16="http://schemas.microsoft.com/office/drawing/2014/main" val="1528451077"/>
                  </a:ext>
                </a:extLst>
              </a:tr>
            </a:tbl>
          </a:graphicData>
        </a:graphic>
      </p:graphicFrame>
      <p:sp>
        <p:nvSpPr>
          <p:cNvPr id="8" name="Rectangle 7">
            <a:extLst>
              <a:ext uri="{FF2B5EF4-FFF2-40B4-BE49-F238E27FC236}">
                <a16:creationId xmlns:a16="http://schemas.microsoft.com/office/drawing/2014/main" id="{2F888E6E-4692-6B4D-AAC5-F7EC4E722F71}"/>
              </a:ext>
            </a:extLst>
          </p:cNvPr>
          <p:cNvSpPr/>
          <p:nvPr/>
        </p:nvSpPr>
        <p:spPr>
          <a:xfrm>
            <a:off x="5215314" y="5360416"/>
            <a:ext cx="3704860" cy="923330"/>
          </a:xfrm>
          <a:prstGeom prst="rect">
            <a:avLst/>
          </a:prstGeom>
        </p:spPr>
        <p:txBody>
          <a:bodyPr wrap="none">
            <a:spAutoFit/>
          </a:bodyPr>
          <a:lstStyle/>
          <a:p>
            <a:pPr marL="285750" indent="-285750">
              <a:buFont typeface="Arial" panose="020B0604020202020204" pitchFamily="34" charset="0"/>
              <a:buChar char="•"/>
            </a:pPr>
            <a:r>
              <a:rPr lang="ja-JP" altLang="en-US" b="1">
                <a:solidFill>
                  <a:srgbClr val="FF4D50"/>
                </a:solidFill>
                <a:effectLst/>
                <a:latin typeface="PingFang HK" panose="020B0400000000000000" pitchFamily="34" charset="-120"/>
                <a:ea typeface="PingFang HK" panose="020B0400000000000000" pitchFamily="34" charset="-120"/>
              </a:rPr>
              <a:t>易于使用</a:t>
            </a:r>
            <a:r>
              <a:rPr lang="zh-CN" altLang="en-US" b="1" dirty="0">
                <a:solidFill>
                  <a:srgbClr val="FF4D50"/>
                </a:solidFill>
                <a:effectLst/>
                <a:latin typeface="PingFang HK" panose="020B0400000000000000" pitchFamily="34" charset="-120"/>
                <a:ea typeface="PingFang HK" panose="020B0400000000000000" pitchFamily="34" charset="-120"/>
              </a:rPr>
              <a:t>，企业软体接入方便</a:t>
            </a:r>
            <a:br>
              <a:rPr lang="en-US" altLang="zh-CN" b="1" dirty="0">
                <a:solidFill>
                  <a:srgbClr val="FF4D50"/>
                </a:solidFill>
                <a:effectLst/>
                <a:latin typeface="PingFang HK" panose="020B0400000000000000" pitchFamily="34" charset="-120"/>
                <a:ea typeface="PingFang HK" panose="020B0400000000000000" pitchFamily="34" charset="-120"/>
              </a:rPr>
            </a:br>
            <a:endParaRPr lang="en-US" altLang="zh-CN" b="1" dirty="0">
              <a:solidFill>
                <a:srgbClr val="FF4D50"/>
              </a:solidFill>
              <a:effectLst/>
              <a:latin typeface="PingFang HK" panose="020B0400000000000000" pitchFamily="34" charset="-120"/>
              <a:ea typeface="PingFang HK" panose="020B0400000000000000" pitchFamily="34" charset="-120"/>
            </a:endParaRPr>
          </a:p>
          <a:p>
            <a:pPr marL="285750" indent="-285750">
              <a:buFont typeface="Arial" panose="020B0604020202020204" pitchFamily="34" charset="0"/>
              <a:buChar char="•"/>
            </a:pPr>
            <a:r>
              <a:rPr lang="zh-CN" altLang="en-US" b="1" dirty="0">
                <a:solidFill>
                  <a:srgbClr val="FF4D50"/>
                </a:solidFill>
                <a:latin typeface="PingFang HK" panose="020B0400000000000000" pitchFamily="34" charset="-120"/>
                <a:ea typeface="PingFang HK" panose="020B0400000000000000" pitchFamily="34" charset="-120"/>
              </a:rPr>
              <a:t>建立中央数据库，有利模型优化</a:t>
            </a:r>
            <a:endParaRPr lang="en-US" altLang="ja-JP" b="1" dirty="0">
              <a:solidFill>
                <a:srgbClr val="FF4D50"/>
              </a:solidFill>
              <a:effectLst/>
              <a:latin typeface="PingFang HK" panose="020B0400000000000000" pitchFamily="34" charset="-120"/>
              <a:ea typeface="PingFang HK" panose="020B0400000000000000" pitchFamily="34" charset="-120"/>
            </a:endParaRPr>
          </a:p>
        </p:txBody>
      </p:sp>
      <p:sp>
        <p:nvSpPr>
          <p:cNvPr id="9" name="Rectangle 8">
            <a:extLst>
              <a:ext uri="{FF2B5EF4-FFF2-40B4-BE49-F238E27FC236}">
                <a16:creationId xmlns:a16="http://schemas.microsoft.com/office/drawing/2014/main" id="{36AC94B8-C9A4-3B41-AB9A-76A2E15EB8AA}"/>
              </a:ext>
            </a:extLst>
          </p:cNvPr>
          <p:cNvSpPr/>
          <p:nvPr/>
        </p:nvSpPr>
        <p:spPr>
          <a:xfrm>
            <a:off x="3989176" y="1074350"/>
            <a:ext cx="6157135" cy="461665"/>
          </a:xfrm>
          <a:prstGeom prst="rect">
            <a:avLst/>
          </a:prstGeom>
        </p:spPr>
        <p:txBody>
          <a:bodyPr wrap="none">
            <a:spAutoFit/>
          </a:bodyPr>
          <a:lstStyle/>
          <a:p>
            <a:pPr algn="ctr"/>
            <a:r>
              <a:rPr lang="en-US" sz="2400" b="1" dirty="0" err="1">
                <a:latin typeface="PingFang HK" panose="020B0400000000000000" pitchFamily="34" charset="-120"/>
                <a:ea typeface="PingFang HK" panose="020B0400000000000000" pitchFamily="34" charset="-120"/>
              </a:rPr>
              <a:t>服务端在AWS</a:t>
            </a:r>
            <a:r>
              <a:rPr lang="en-US" sz="2400" b="1" dirty="0">
                <a:latin typeface="PingFang HK" panose="020B0400000000000000" pitchFamily="34" charset="-120"/>
                <a:ea typeface="PingFang HK" panose="020B0400000000000000" pitchFamily="34" charset="-120"/>
              </a:rPr>
              <a:t> EC2上运行</a:t>
            </a:r>
            <a:r>
              <a:rPr lang="zh-CN" altLang="en-US" sz="2400" b="1" dirty="0">
                <a:latin typeface="PingFang HK" panose="020B0400000000000000" pitchFamily="34" charset="-120"/>
                <a:ea typeface="PingFang HK" panose="020B0400000000000000" pitchFamily="34" charset="-120"/>
              </a:rPr>
              <a:t>，使用</a:t>
            </a:r>
            <a:r>
              <a:rPr lang="en-US" sz="2400" b="1" dirty="0"/>
              <a:t>RESTful API </a:t>
            </a:r>
            <a:endParaRPr lang="en-US" altLang="ja-JP" sz="2400" b="1" dirty="0">
              <a:effectLst/>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3746146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76AB6-7562-CA4B-85CC-1E68C98D43F9}"/>
              </a:ext>
            </a:extLst>
          </p:cNvPr>
          <p:cNvSpPr txBox="1"/>
          <p:nvPr/>
        </p:nvSpPr>
        <p:spPr>
          <a:xfrm>
            <a:off x="1813300" y="1726295"/>
            <a:ext cx="4823266" cy="4093428"/>
          </a:xfrm>
          <a:prstGeom prst="rect">
            <a:avLst/>
          </a:prstGeom>
          <a:noFill/>
        </p:spPr>
        <p:txBody>
          <a:bodyPr wrap="square" rtlCol="0">
            <a:spAutoFit/>
          </a:bodyPr>
          <a:lstStyle/>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1. 任务选择与介绍</a:t>
            </a:r>
          </a:p>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2. 数据扩充</a:t>
            </a:r>
            <a:r>
              <a:rPr lang="zh-CN" altLang="en-US" sz="2000" dirty="0">
                <a:solidFill>
                  <a:schemeClr val="bg1">
                    <a:lumMod val="75000"/>
                  </a:schemeClr>
                </a:solidFill>
                <a:latin typeface="PingFang HK" panose="020B0400000000000000" pitchFamily="34" charset="-120"/>
                <a:ea typeface="PingFang HK" panose="020B0400000000000000" pitchFamily="34" charset="-120"/>
              </a:rPr>
              <a:t>：淘宝爬虫</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3.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分类算法</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4.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交互方式</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客户端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服务端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b="1" dirty="0">
                <a:latin typeface="PingFang HK" panose="020B0400000000000000" pitchFamily="34" charset="-120"/>
                <a:ea typeface="PingFang HK" panose="020B0400000000000000" pitchFamily="34" charset="-120"/>
              </a:rPr>
              <a:t>5. </a:t>
            </a:r>
            <a:r>
              <a:rPr lang="zh-CN" altLang="en-US" sz="2000" b="1" dirty="0">
                <a:latin typeface="PingFang HK" panose="020B0400000000000000" pitchFamily="34" charset="-120"/>
                <a:ea typeface="PingFang HK" panose="020B0400000000000000" pitchFamily="34" charset="-120"/>
              </a:rPr>
              <a:t>其他功能与缺点改进</a:t>
            </a:r>
            <a:endParaRPr lang="en-US" altLang="zh-CN" sz="2000" b="1" dirty="0">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6.</a:t>
            </a:r>
            <a:r>
              <a:rPr lang="zh-CN" altLang="en-US" sz="2000" dirty="0">
                <a:solidFill>
                  <a:schemeClr val="bg1">
                    <a:lumMod val="75000"/>
                  </a:schemeClr>
                </a:solidFill>
                <a:latin typeface="PingFang HK" panose="020B0400000000000000" pitchFamily="34" charset="-120"/>
                <a:ea typeface="PingFang HK" panose="020B0400000000000000" pitchFamily="34" charset="-120"/>
              </a:rPr>
              <a:t> 实验环境与参考资料</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endParaRPr lang="en-US" altLang="zh-CN" sz="2000" dirty="0">
              <a:latin typeface="PingFang HK" panose="020B0400000000000000" pitchFamily="34" charset="-120"/>
              <a:ea typeface="PingFang HK" panose="020B0400000000000000" pitchFamily="34" charset="-120"/>
            </a:endParaRPr>
          </a:p>
        </p:txBody>
      </p:sp>
      <p:sp>
        <p:nvSpPr>
          <p:cNvPr id="5" name="TextBox 4">
            <a:extLst>
              <a:ext uri="{FF2B5EF4-FFF2-40B4-BE49-F238E27FC236}">
                <a16:creationId xmlns:a16="http://schemas.microsoft.com/office/drawing/2014/main" id="{EABC244A-F6E0-8E41-9CFB-152BB0E53F58}"/>
              </a:ext>
            </a:extLst>
          </p:cNvPr>
          <p:cNvSpPr txBox="1"/>
          <p:nvPr/>
        </p:nvSpPr>
        <p:spPr>
          <a:xfrm>
            <a:off x="1227623" y="1038277"/>
            <a:ext cx="3539752" cy="523220"/>
          </a:xfrm>
          <a:prstGeom prst="rect">
            <a:avLst/>
          </a:prstGeom>
          <a:noFill/>
        </p:spPr>
        <p:txBody>
          <a:bodyPr wrap="none" rtlCol="0">
            <a:spAutoFit/>
          </a:bodyPr>
          <a:lstStyle/>
          <a:p>
            <a:r>
              <a:rPr lang="en-US" sz="2800" b="1" dirty="0">
                <a:solidFill>
                  <a:srgbClr val="FF4D50"/>
                </a:solidFill>
                <a:latin typeface="PingFang HK" panose="020B0400000000000000" pitchFamily="34" charset="-120"/>
                <a:ea typeface="PingFang HK" panose="020B0400000000000000" pitchFamily="34" charset="-120"/>
              </a:rPr>
              <a:t>Table of contents : </a:t>
            </a:r>
            <a:endParaRPr lang="en-TW" sz="2800" b="1" dirty="0">
              <a:solidFill>
                <a:srgbClr val="FF4D50"/>
              </a:solidFill>
              <a:latin typeface="PingFang HK" panose="020B0400000000000000" pitchFamily="34" charset="-120"/>
              <a:ea typeface="PingFang HK" panose="020B0400000000000000" pitchFamily="34" charset="-120"/>
            </a:endParaRPr>
          </a:p>
        </p:txBody>
      </p:sp>
      <p:pic>
        <p:nvPicPr>
          <p:cNvPr id="7" name="Picture 6">
            <a:extLst>
              <a:ext uri="{FF2B5EF4-FFF2-40B4-BE49-F238E27FC236}">
                <a16:creationId xmlns:a16="http://schemas.microsoft.com/office/drawing/2014/main" id="{5E5E19DB-EA00-E643-A1E1-59829A538566}"/>
              </a:ext>
            </a:extLst>
          </p:cNvPr>
          <p:cNvPicPr>
            <a:picLocks noChangeAspect="1"/>
          </p:cNvPicPr>
          <p:nvPr/>
        </p:nvPicPr>
        <p:blipFill>
          <a:blip r:embed="rId2"/>
          <a:stretch>
            <a:fillRect/>
          </a:stretch>
        </p:blipFill>
        <p:spPr>
          <a:xfrm>
            <a:off x="7067827" y="-135611"/>
            <a:ext cx="5139671" cy="7129221"/>
          </a:xfrm>
          <a:prstGeom prst="rect">
            <a:avLst/>
          </a:prstGeom>
        </p:spPr>
      </p:pic>
      <p:pic>
        <p:nvPicPr>
          <p:cNvPr id="9" name="Picture 8">
            <a:extLst>
              <a:ext uri="{FF2B5EF4-FFF2-40B4-BE49-F238E27FC236}">
                <a16:creationId xmlns:a16="http://schemas.microsoft.com/office/drawing/2014/main" id="{8A40F3E9-3FBE-3B4C-94FA-6B221C2A86DA}"/>
              </a:ext>
            </a:extLst>
          </p:cNvPr>
          <p:cNvPicPr>
            <a:picLocks noChangeAspect="1"/>
          </p:cNvPicPr>
          <p:nvPr/>
        </p:nvPicPr>
        <p:blipFill>
          <a:blip r:embed="rId3"/>
          <a:stretch>
            <a:fillRect/>
          </a:stretch>
        </p:blipFill>
        <p:spPr>
          <a:xfrm>
            <a:off x="146373" y="6082162"/>
            <a:ext cx="830020" cy="644748"/>
          </a:xfrm>
          <a:prstGeom prst="rect">
            <a:avLst/>
          </a:prstGeom>
        </p:spPr>
      </p:pic>
    </p:spTree>
    <p:extLst>
      <p:ext uri="{BB962C8B-B14F-4D97-AF65-F5344CB8AC3E}">
        <p14:creationId xmlns:p14="http://schemas.microsoft.com/office/powerpoint/2010/main" val="156137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1BA7530-75DE-3746-9E60-3D2905A71F5A}"/>
              </a:ext>
            </a:extLst>
          </p:cNvPr>
          <p:cNvPicPr>
            <a:picLocks noChangeAspect="1"/>
          </p:cNvPicPr>
          <p:nvPr/>
        </p:nvPicPr>
        <p:blipFill rotWithShape="1">
          <a:blip r:embed="rId2"/>
          <a:srcRect l="-1" r="2"/>
          <a:stretch/>
        </p:blipFill>
        <p:spPr>
          <a:xfrm>
            <a:off x="0" y="2088326"/>
            <a:ext cx="12192000" cy="4769674"/>
          </a:xfrm>
          <a:prstGeom prst="rect">
            <a:avLst/>
          </a:prstGeom>
        </p:spPr>
      </p:pic>
      <p:sp>
        <p:nvSpPr>
          <p:cNvPr id="23" name="Rectangle 22">
            <a:extLst>
              <a:ext uri="{FF2B5EF4-FFF2-40B4-BE49-F238E27FC236}">
                <a16:creationId xmlns:a16="http://schemas.microsoft.com/office/drawing/2014/main" id="{06D8F187-60F0-324B-8B8E-36ABA655FD52}"/>
              </a:ext>
            </a:extLst>
          </p:cNvPr>
          <p:cNvSpPr/>
          <p:nvPr/>
        </p:nvSpPr>
        <p:spPr>
          <a:xfrm>
            <a:off x="522431" y="329325"/>
            <a:ext cx="6981398" cy="1440715"/>
          </a:xfrm>
          <a:prstGeom prst="rect">
            <a:avLst/>
          </a:prstGeom>
        </p:spPr>
        <p:txBody>
          <a:bodyPr wrap="none">
            <a:spAutoFit/>
          </a:bodyPr>
          <a:lstStyle/>
          <a:p>
            <a:pPr>
              <a:lnSpc>
                <a:spcPct val="150000"/>
              </a:lnSpc>
            </a:pPr>
            <a:r>
              <a:rPr lang="zh-CN" altLang="en-US" sz="2400" dirty="0">
                <a:solidFill>
                  <a:srgbClr val="FF4D50"/>
                </a:solidFill>
                <a:latin typeface="PingFang HK" panose="020B0400000000000000" pitchFamily="34" charset="-120"/>
                <a:ea typeface="PingFang HK" panose="020B0400000000000000" pitchFamily="34" charset="-120"/>
              </a:rPr>
              <a:t>其他功能</a:t>
            </a:r>
            <a:endParaRPr lang="en-US" altLang="zh-CN" sz="2400" dirty="0">
              <a:solidFill>
                <a:srgbClr val="FF4D50"/>
              </a:solidFill>
              <a:latin typeface="PingFang HK" panose="020B0400000000000000" pitchFamily="34" charset="-120"/>
              <a:ea typeface="PingFang HK" panose="020B0400000000000000" pitchFamily="34" charset="-120"/>
            </a:endParaRPr>
          </a:p>
          <a:p>
            <a:pPr marL="742950" lvl="1" indent="-285750">
              <a:lnSpc>
                <a:spcPct val="150000"/>
              </a:lnSpc>
              <a:buFont typeface="Arial" panose="020B0604020202020204" pitchFamily="34" charset="0"/>
              <a:buChar char="•"/>
            </a:pPr>
            <a:r>
              <a:rPr lang="en-US" altLang="zh-CN" dirty="0">
                <a:latin typeface="PingFang HK" panose="020B0400000000000000" pitchFamily="34" charset="-120"/>
                <a:ea typeface="PingFang HK" panose="020B0400000000000000" pitchFamily="34" charset="-120"/>
              </a:rPr>
              <a:t>API </a:t>
            </a:r>
            <a:r>
              <a:rPr lang="zh-CN" altLang="en-US" dirty="0">
                <a:latin typeface="PingFang HK" panose="020B0400000000000000" pitchFamily="34" charset="-120"/>
                <a:ea typeface="PingFang HK" panose="020B0400000000000000" pitchFamily="34" charset="-120"/>
              </a:rPr>
              <a:t>查看后端数据库</a:t>
            </a:r>
            <a:endParaRPr lang="en-US" altLang="zh-CN" dirty="0">
              <a:latin typeface="PingFang HK" panose="020B0400000000000000" pitchFamily="34" charset="-120"/>
              <a:ea typeface="PingFang HK" panose="020B0400000000000000" pitchFamily="34" charset="-120"/>
            </a:endParaRPr>
          </a:p>
          <a:p>
            <a:pPr marL="742950" lvl="1" indent="-285750">
              <a:lnSpc>
                <a:spcPct val="150000"/>
              </a:lnSpc>
              <a:buFont typeface="Arial" panose="020B0604020202020204" pitchFamily="34" charset="0"/>
              <a:buChar char="•"/>
            </a:pPr>
            <a:r>
              <a:rPr lang="zh-CN" altLang="en-US" dirty="0">
                <a:latin typeface="PingFang HK" panose="020B0400000000000000" pitchFamily="34" charset="-120"/>
                <a:ea typeface="PingFang HK" panose="020B0400000000000000" pitchFamily="34" charset="-120"/>
              </a:rPr>
              <a:t>可新增数据到数据库，增强模型。每</a:t>
            </a:r>
            <a:r>
              <a:rPr lang="en-US" altLang="zh-CN" dirty="0">
                <a:latin typeface="PingFang HK" panose="020B0400000000000000" pitchFamily="34" charset="-120"/>
                <a:ea typeface="PingFang HK" panose="020B0400000000000000" pitchFamily="34" charset="-120"/>
              </a:rPr>
              <a:t>24</a:t>
            </a:r>
            <a:r>
              <a:rPr lang="zh-CN" altLang="en-US" dirty="0">
                <a:latin typeface="PingFang HK" panose="020B0400000000000000" pitchFamily="34" charset="-120"/>
                <a:ea typeface="PingFang HK" panose="020B0400000000000000" pitchFamily="34" charset="-120"/>
              </a:rPr>
              <a:t>小时重新训练一次。</a:t>
            </a:r>
            <a:endParaRPr lang="en-US" altLang="zh-CN" dirty="0">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3389759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DB7CC-A9D0-1A41-85D2-BE8F52D7D92C}"/>
              </a:ext>
            </a:extLst>
          </p:cNvPr>
          <p:cNvPicPr>
            <a:picLocks noChangeAspect="1"/>
          </p:cNvPicPr>
          <p:nvPr/>
        </p:nvPicPr>
        <p:blipFill>
          <a:blip r:embed="rId2"/>
          <a:stretch>
            <a:fillRect/>
          </a:stretch>
        </p:blipFill>
        <p:spPr>
          <a:xfrm>
            <a:off x="3474674" y="0"/>
            <a:ext cx="8432800" cy="6858000"/>
          </a:xfrm>
          <a:prstGeom prst="rect">
            <a:avLst/>
          </a:prstGeom>
        </p:spPr>
      </p:pic>
      <p:pic>
        <p:nvPicPr>
          <p:cNvPr id="6" name="Picture 5">
            <a:extLst>
              <a:ext uri="{FF2B5EF4-FFF2-40B4-BE49-F238E27FC236}">
                <a16:creationId xmlns:a16="http://schemas.microsoft.com/office/drawing/2014/main" id="{4EECFF8F-96BE-9C47-AB42-6C4D4A172BC3}"/>
              </a:ext>
            </a:extLst>
          </p:cNvPr>
          <p:cNvPicPr>
            <a:picLocks noChangeAspect="1"/>
          </p:cNvPicPr>
          <p:nvPr/>
        </p:nvPicPr>
        <p:blipFill>
          <a:blip r:embed="rId3"/>
          <a:stretch>
            <a:fillRect/>
          </a:stretch>
        </p:blipFill>
        <p:spPr>
          <a:xfrm>
            <a:off x="-35858" y="-112058"/>
            <a:ext cx="1995869" cy="7082116"/>
          </a:xfrm>
          <a:prstGeom prst="rect">
            <a:avLst/>
          </a:prstGeom>
        </p:spPr>
      </p:pic>
      <p:pic>
        <p:nvPicPr>
          <p:cNvPr id="7" name="Picture 6">
            <a:extLst>
              <a:ext uri="{FF2B5EF4-FFF2-40B4-BE49-F238E27FC236}">
                <a16:creationId xmlns:a16="http://schemas.microsoft.com/office/drawing/2014/main" id="{52A746EE-9FDB-D243-8C3C-7FB2FE6F37D2}"/>
              </a:ext>
            </a:extLst>
          </p:cNvPr>
          <p:cNvPicPr>
            <a:picLocks noChangeAspect="1"/>
          </p:cNvPicPr>
          <p:nvPr/>
        </p:nvPicPr>
        <p:blipFill>
          <a:blip r:embed="rId4"/>
          <a:stretch>
            <a:fillRect/>
          </a:stretch>
        </p:blipFill>
        <p:spPr>
          <a:xfrm>
            <a:off x="300166" y="3303016"/>
            <a:ext cx="1574800" cy="2057400"/>
          </a:xfrm>
          <a:prstGeom prst="rect">
            <a:avLst/>
          </a:prstGeom>
        </p:spPr>
      </p:pic>
      <p:pic>
        <p:nvPicPr>
          <p:cNvPr id="10" name="Picture 9">
            <a:extLst>
              <a:ext uri="{FF2B5EF4-FFF2-40B4-BE49-F238E27FC236}">
                <a16:creationId xmlns:a16="http://schemas.microsoft.com/office/drawing/2014/main" id="{31CCC619-F405-B24F-87A1-E8CD28BE8384}"/>
              </a:ext>
            </a:extLst>
          </p:cNvPr>
          <p:cNvPicPr>
            <a:picLocks noChangeAspect="1"/>
          </p:cNvPicPr>
          <p:nvPr/>
        </p:nvPicPr>
        <p:blipFill>
          <a:blip r:embed="rId4"/>
          <a:stretch>
            <a:fillRect/>
          </a:stretch>
        </p:blipFill>
        <p:spPr>
          <a:xfrm>
            <a:off x="1552946" y="-112058"/>
            <a:ext cx="1574800" cy="2057400"/>
          </a:xfrm>
          <a:prstGeom prst="rect">
            <a:avLst/>
          </a:prstGeom>
        </p:spPr>
      </p:pic>
      <p:pic>
        <p:nvPicPr>
          <p:cNvPr id="11" name="Picture 10">
            <a:extLst>
              <a:ext uri="{FF2B5EF4-FFF2-40B4-BE49-F238E27FC236}">
                <a16:creationId xmlns:a16="http://schemas.microsoft.com/office/drawing/2014/main" id="{E8A82D3E-9F8D-9A41-BEA2-C00F3A063418}"/>
              </a:ext>
            </a:extLst>
          </p:cNvPr>
          <p:cNvPicPr>
            <a:picLocks noChangeAspect="1"/>
          </p:cNvPicPr>
          <p:nvPr/>
        </p:nvPicPr>
        <p:blipFill>
          <a:blip r:embed="rId4"/>
          <a:stretch>
            <a:fillRect/>
          </a:stretch>
        </p:blipFill>
        <p:spPr>
          <a:xfrm>
            <a:off x="1552946" y="1906586"/>
            <a:ext cx="1574800" cy="2057400"/>
          </a:xfrm>
          <a:prstGeom prst="rect">
            <a:avLst/>
          </a:prstGeom>
        </p:spPr>
      </p:pic>
      <p:pic>
        <p:nvPicPr>
          <p:cNvPr id="12" name="Picture 11">
            <a:extLst>
              <a:ext uri="{FF2B5EF4-FFF2-40B4-BE49-F238E27FC236}">
                <a16:creationId xmlns:a16="http://schemas.microsoft.com/office/drawing/2014/main" id="{59F61CF6-6911-114C-A210-DE75AF1255E8}"/>
              </a:ext>
            </a:extLst>
          </p:cNvPr>
          <p:cNvPicPr>
            <a:picLocks noChangeAspect="1"/>
          </p:cNvPicPr>
          <p:nvPr/>
        </p:nvPicPr>
        <p:blipFill>
          <a:blip r:embed="rId4"/>
          <a:stretch>
            <a:fillRect/>
          </a:stretch>
        </p:blipFill>
        <p:spPr>
          <a:xfrm>
            <a:off x="1552946" y="3885737"/>
            <a:ext cx="1574800" cy="2057400"/>
          </a:xfrm>
          <a:prstGeom prst="rect">
            <a:avLst/>
          </a:prstGeom>
        </p:spPr>
      </p:pic>
      <p:pic>
        <p:nvPicPr>
          <p:cNvPr id="13" name="Picture 12">
            <a:extLst>
              <a:ext uri="{FF2B5EF4-FFF2-40B4-BE49-F238E27FC236}">
                <a16:creationId xmlns:a16="http://schemas.microsoft.com/office/drawing/2014/main" id="{6ECE6FAA-1DEE-5D40-8047-494BAB882623}"/>
              </a:ext>
            </a:extLst>
          </p:cNvPr>
          <p:cNvPicPr>
            <a:picLocks noChangeAspect="1"/>
          </p:cNvPicPr>
          <p:nvPr/>
        </p:nvPicPr>
        <p:blipFill>
          <a:blip r:embed="rId4"/>
          <a:stretch>
            <a:fillRect/>
          </a:stretch>
        </p:blipFill>
        <p:spPr>
          <a:xfrm>
            <a:off x="1552946" y="4960041"/>
            <a:ext cx="1574800" cy="2057400"/>
          </a:xfrm>
          <a:prstGeom prst="rect">
            <a:avLst/>
          </a:prstGeom>
        </p:spPr>
      </p:pic>
      <p:sp>
        <p:nvSpPr>
          <p:cNvPr id="9" name="Rectangle 8">
            <a:extLst>
              <a:ext uri="{FF2B5EF4-FFF2-40B4-BE49-F238E27FC236}">
                <a16:creationId xmlns:a16="http://schemas.microsoft.com/office/drawing/2014/main" id="{C75C9607-BE52-ED45-8EBB-56E756EA70A7}"/>
              </a:ext>
            </a:extLst>
          </p:cNvPr>
          <p:cNvSpPr/>
          <p:nvPr/>
        </p:nvSpPr>
        <p:spPr>
          <a:xfrm>
            <a:off x="-144346" y="4081635"/>
            <a:ext cx="6096000" cy="886718"/>
          </a:xfrm>
          <a:prstGeom prst="rect">
            <a:avLst/>
          </a:prstGeom>
        </p:spPr>
        <p:txBody>
          <a:bodyPr>
            <a:spAutoFit/>
          </a:bodyPr>
          <a:lstStyle/>
          <a:p>
            <a:pPr marL="742950" lvl="1" indent="-285750">
              <a:lnSpc>
                <a:spcPct val="150000"/>
              </a:lnSpc>
              <a:buFont typeface="Arial" panose="020B0604020202020204" pitchFamily="34" charset="0"/>
              <a:buChar char="•"/>
            </a:pPr>
            <a:r>
              <a:rPr lang="zh-CN" altLang="en-US" dirty="0">
                <a:solidFill>
                  <a:schemeClr val="bg1"/>
                </a:solidFill>
                <a:latin typeface="PingFang HK" panose="020B0400000000000000" pitchFamily="34" charset="-120"/>
                <a:ea typeface="PingFang HK" panose="020B0400000000000000" pitchFamily="34" charset="-120"/>
              </a:rPr>
              <a:t>分词不够精确</a:t>
            </a:r>
            <a:endParaRPr lang="en-US" altLang="zh-CN" dirty="0">
              <a:solidFill>
                <a:schemeClr val="bg1"/>
              </a:solidFill>
              <a:latin typeface="PingFang HK" panose="020B0400000000000000" pitchFamily="34" charset="-120"/>
              <a:ea typeface="PingFang HK" panose="020B0400000000000000" pitchFamily="34" charset="-120"/>
            </a:endParaRPr>
          </a:p>
          <a:p>
            <a:pPr marL="742950" lvl="1" indent="-285750">
              <a:lnSpc>
                <a:spcPct val="150000"/>
              </a:lnSpc>
              <a:buFont typeface="Arial" panose="020B0604020202020204" pitchFamily="34" charset="0"/>
              <a:buChar char="•"/>
            </a:pPr>
            <a:r>
              <a:rPr lang="zh-CN" altLang="en-US" dirty="0">
                <a:solidFill>
                  <a:schemeClr val="bg1"/>
                </a:solidFill>
                <a:latin typeface="PingFang HK" panose="020B0400000000000000" pitchFamily="34" charset="-120"/>
                <a:ea typeface="PingFang HK" panose="020B0400000000000000" pitchFamily="34" charset="-120"/>
              </a:rPr>
              <a:t>爬虫数据清理不够干净</a:t>
            </a:r>
            <a:endParaRPr lang="en-US" altLang="zh-CN" dirty="0">
              <a:solidFill>
                <a:schemeClr val="bg1"/>
              </a:solidFill>
              <a:latin typeface="PingFang HK" panose="020B0400000000000000" pitchFamily="34" charset="-120"/>
              <a:ea typeface="PingFang HK" panose="020B0400000000000000" pitchFamily="34" charset="-120"/>
            </a:endParaRPr>
          </a:p>
        </p:txBody>
      </p:sp>
      <p:sp>
        <p:nvSpPr>
          <p:cNvPr id="5" name="Rectangle 4">
            <a:extLst>
              <a:ext uri="{FF2B5EF4-FFF2-40B4-BE49-F238E27FC236}">
                <a16:creationId xmlns:a16="http://schemas.microsoft.com/office/drawing/2014/main" id="{736984CB-B0A3-ED4E-8785-01075B55C1F7}"/>
              </a:ext>
            </a:extLst>
          </p:cNvPr>
          <p:cNvSpPr/>
          <p:nvPr/>
        </p:nvSpPr>
        <p:spPr>
          <a:xfrm>
            <a:off x="455283" y="3279015"/>
            <a:ext cx="1766611" cy="597536"/>
          </a:xfrm>
          <a:prstGeom prst="rect">
            <a:avLst/>
          </a:prstGeom>
        </p:spPr>
        <p:txBody>
          <a:bodyPr wrap="square">
            <a:spAutoFit/>
          </a:bodyPr>
          <a:lstStyle/>
          <a:p>
            <a:pPr>
              <a:lnSpc>
                <a:spcPct val="150000"/>
              </a:lnSpc>
            </a:pPr>
            <a:r>
              <a:rPr lang="zh-CN" altLang="en-US" sz="2400" dirty="0">
                <a:solidFill>
                  <a:schemeClr val="bg1"/>
                </a:solidFill>
                <a:latin typeface="PingFang HK" panose="020B0400000000000000" pitchFamily="34" charset="-120"/>
                <a:ea typeface="PingFang HK" panose="020B0400000000000000" pitchFamily="34" charset="-120"/>
              </a:rPr>
              <a:t>缺点与改进</a:t>
            </a:r>
            <a:endParaRPr lang="en-US" altLang="zh-CN" dirty="0">
              <a:solidFill>
                <a:schemeClr val="bg1"/>
              </a:solidFill>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347296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76AB6-7562-CA4B-85CC-1E68C98D43F9}"/>
              </a:ext>
            </a:extLst>
          </p:cNvPr>
          <p:cNvSpPr txBox="1"/>
          <p:nvPr/>
        </p:nvSpPr>
        <p:spPr>
          <a:xfrm>
            <a:off x="1813300" y="1726295"/>
            <a:ext cx="4823266" cy="4093428"/>
          </a:xfrm>
          <a:prstGeom prst="rect">
            <a:avLst/>
          </a:prstGeom>
          <a:noFill/>
        </p:spPr>
        <p:txBody>
          <a:bodyPr wrap="square" rtlCol="0">
            <a:spAutoFit/>
          </a:bodyPr>
          <a:lstStyle/>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1. 任务选择与介绍</a:t>
            </a:r>
          </a:p>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2. 数据扩充</a:t>
            </a:r>
            <a:r>
              <a:rPr lang="zh-CN" altLang="en-US" sz="2000" dirty="0">
                <a:solidFill>
                  <a:schemeClr val="bg1">
                    <a:lumMod val="75000"/>
                  </a:schemeClr>
                </a:solidFill>
                <a:latin typeface="PingFang HK" panose="020B0400000000000000" pitchFamily="34" charset="-120"/>
                <a:ea typeface="PingFang HK" panose="020B0400000000000000" pitchFamily="34" charset="-120"/>
              </a:rPr>
              <a:t>：淘宝爬虫</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3.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分类算法</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4.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交互方式</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客户端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服务端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5.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其他功能与缺点改进</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b="1" dirty="0">
                <a:latin typeface="PingFang HK" panose="020B0400000000000000" pitchFamily="34" charset="-120"/>
                <a:ea typeface="PingFang HK" panose="020B0400000000000000" pitchFamily="34" charset="-120"/>
              </a:rPr>
              <a:t>6.</a:t>
            </a:r>
            <a:r>
              <a:rPr lang="zh-CN" altLang="en-US" sz="2000" b="1" dirty="0">
                <a:latin typeface="PingFang HK" panose="020B0400000000000000" pitchFamily="34" charset="-120"/>
                <a:ea typeface="PingFang HK" panose="020B0400000000000000" pitchFamily="34" charset="-120"/>
              </a:rPr>
              <a:t> 实验环境与参考资料</a:t>
            </a:r>
            <a:endParaRPr lang="en-US" altLang="zh-CN" sz="2000" b="1" dirty="0">
              <a:latin typeface="PingFang HK" panose="020B0400000000000000" pitchFamily="34" charset="-120"/>
              <a:ea typeface="PingFang HK" panose="020B0400000000000000" pitchFamily="34" charset="-120"/>
            </a:endParaRPr>
          </a:p>
          <a:p>
            <a:endParaRPr lang="en-US" altLang="zh-CN" sz="2000" dirty="0">
              <a:latin typeface="PingFang HK" panose="020B0400000000000000" pitchFamily="34" charset="-120"/>
              <a:ea typeface="PingFang HK" panose="020B0400000000000000" pitchFamily="34" charset="-120"/>
            </a:endParaRPr>
          </a:p>
        </p:txBody>
      </p:sp>
      <p:sp>
        <p:nvSpPr>
          <p:cNvPr id="5" name="TextBox 4">
            <a:extLst>
              <a:ext uri="{FF2B5EF4-FFF2-40B4-BE49-F238E27FC236}">
                <a16:creationId xmlns:a16="http://schemas.microsoft.com/office/drawing/2014/main" id="{EABC244A-F6E0-8E41-9CFB-152BB0E53F58}"/>
              </a:ext>
            </a:extLst>
          </p:cNvPr>
          <p:cNvSpPr txBox="1"/>
          <p:nvPr/>
        </p:nvSpPr>
        <p:spPr>
          <a:xfrm>
            <a:off x="1227623" y="1038277"/>
            <a:ext cx="3539752" cy="523220"/>
          </a:xfrm>
          <a:prstGeom prst="rect">
            <a:avLst/>
          </a:prstGeom>
          <a:noFill/>
        </p:spPr>
        <p:txBody>
          <a:bodyPr wrap="none" rtlCol="0">
            <a:spAutoFit/>
          </a:bodyPr>
          <a:lstStyle/>
          <a:p>
            <a:r>
              <a:rPr lang="en-US" sz="2800" b="1" dirty="0">
                <a:solidFill>
                  <a:srgbClr val="FF4D50"/>
                </a:solidFill>
                <a:latin typeface="PingFang HK" panose="020B0400000000000000" pitchFamily="34" charset="-120"/>
                <a:ea typeface="PingFang HK" panose="020B0400000000000000" pitchFamily="34" charset="-120"/>
              </a:rPr>
              <a:t>Table of contents : </a:t>
            </a:r>
            <a:endParaRPr lang="en-TW" sz="2800" b="1" dirty="0">
              <a:solidFill>
                <a:srgbClr val="FF4D50"/>
              </a:solidFill>
              <a:latin typeface="PingFang HK" panose="020B0400000000000000" pitchFamily="34" charset="-120"/>
              <a:ea typeface="PingFang HK" panose="020B0400000000000000" pitchFamily="34" charset="-120"/>
            </a:endParaRPr>
          </a:p>
        </p:txBody>
      </p:sp>
      <p:pic>
        <p:nvPicPr>
          <p:cNvPr id="7" name="Picture 6">
            <a:extLst>
              <a:ext uri="{FF2B5EF4-FFF2-40B4-BE49-F238E27FC236}">
                <a16:creationId xmlns:a16="http://schemas.microsoft.com/office/drawing/2014/main" id="{5E5E19DB-EA00-E643-A1E1-59829A538566}"/>
              </a:ext>
            </a:extLst>
          </p:cNvPr>
          <p:cNvPicPr>
            <a:picLocks noChangeAspect="1"/>
          </p:cNvPicPr>
          <p:nvPr/>
        </p:nvPicPr>
        <p:blipFill>
          <a:blip r:embed="rId2"/>
          <a:stretch>
            <a:fillRect/>
          </a:stretch>
        </p:blipFill>
        <p:spPr>
          <a:xfrm>
            <a:off x="7067827" y="-135611"/>
            <a:ext cx="5139671" cy="7129221"/>
          </a:xfrm>
          <a:prstGeom prst="rect">
            <a:avLst/>
          </a:prstGeom>
        </p:spPr>
      </p:pic>
      <p:pic>
        <p:nvPicPr>
          <p:cNvPr id="9" name="Picture 8">
            <a:extLst>
              <a:ext uri="{FF2B5EF4-FFF2-40B4-BE49-F238E27FC236}">
                <a16:creationId xmlns:a16="http://schemas.microsoft.com/office/drawing/2014/main" id="{8A40F3E9-3FBE-3B4C-94FA-6B221C2A86DA}"/>
              </a:ext>
            </a:extLst>
          </p:cNvPr>
          <p:cNvPicPr>
            <a:picLocks noChangeAspect="1"/>
          </p:cNvPicPr>
          <p:nvPr/>
        </p:nvPicPr>
        <p:blipFill>
          <a:blip r:embed="rId3"/>
          <a:stretch>
            <a:fillRect/>
          </a:stretch>
        </p:blipFill>
        <p:spPr>
          <a:xfrm>
            <a:off x="146373" y="6082162"/>
            <a:ext cx="830020" cy="644748"/>
          </a:xfrm>
          <a:prstGeom prst="rect">
            <a:avLst/>
          </a:prstGeom>
        </p:spPr>
      </p:pic>
    </p:spTree>
    <p:extLst>
      <p:ext uri="{BB962C8B-B14F-4D97-AF65-F5344CB8AC3E}">
        <p14:creationId xmlns:p14="http://schemas.microsoft.com/office/powerpoint/2010/main" val="3687243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D72876-796D-FB4F-B94F-8CDA08E0ABF8}"/>
              </a:ext>
            </a:extLst>
          </p:cNvPr>
          <p:cNvSpPr/>
          <p:nvPr/>
        </p:nvSpPr>
        <p:spPr>
          <a:xfrm>
            <a:off x="1343549" y="565940"/>
            <a:ext cx="10310814" cy="5726119"/>
          </a:xfrm>
          <a:prstGeom prst="rect">
            <a:avLst/>
          </a:prstGeom>
        </p:spPr>
        <p:txBody>
          <a:bodyPr wrap="square">
            <a:spAutoFit/>
          </a:bodyPr>
          <a:lstStyle/>
          <a:p>
            <a:pPr>
              <a:lnSpc>
                <a:spcPct val="150000"/>
              </a:lnSpc>
            </a:pPr>
            <a:r>
              <a:rPr lang="ja-JP" altLang="en-US" sz="2400" b="1" i="0" u="none" strike="noStrike">
                <a:solidFill>
                  <a:srgbClr val="FF4D50"/>
                </a:solidFill>
                <a:effectLst/>
                <a:latin typeface="Open Sans"/>
              </a:rPr>
              <a:t>实验环境 </a:t>
            </a:r>
            <a:r>
              <a:rPr lang="en-US" altLang="ja-JP" sz="2400" b="1" i="0" u="none" strike="noStrike" dirty="0">
                <a:solidFill>
                  <a:srgbClr val="FF4D50"/>
                </a:solidFill>
                <a:effectLst/>
                <a:latin typeface="Open Sans"/>
              </a:rPr>
              <a:t>/ </a:t>
            </a:r>
            <a:r>
              <a:rPr lang="ja-JP" altLang="en-US" sz="2400" b="1" i="0" u="none" strike="noStrike">
                <a:solidFill>
                  <a:srgbClr val="FF4D50"/>
                </a:solidFill>
                <a:effectLst/>
                <a:latin typeface="Open Sans"/>
              </a:rPr>
              <a:t>语言</a:t>
            </a:r>
          </a:p>
          <a:p>
            <a:pPr marL="285750" indent="-285750">
              <a:lnSpc>
                <a:spcPct val="150000"/>
              </a:lnSpc>
              <a:buFont typeface="Arial" panose="020B0604020202020204" pitchFamily="34" charset="0"/>
              <a:buChar char="•"/>
            </a:pPr>
            <a:r>
              <a:rPr lang="ja-JP" altLang="en-US" b="0" i="0" u="none" strike="noStrike">
                <a:solidFill>
                  <a:srgbClr val="333333"/>
                </a:solidFill>
                <a:effectLst/>
                <a:latin typeface="Open Sans"/>
              </a:rPr>
              <a:t>主要开发语言：</a:t>
            </a:r>
            <a:r>
              <a:rPr lang="en-US" b="0" i="0" u="none" strike="noStrike" dirty="0">
                <a:solidFill>
                  <a:srgbClr val="333333"/>
                </a:solidFill>
                <a:effectLst/>
                <a:latin typeface="Open Sans"/>
              </a:rPr>
              <a:t>python3.6</a:t>
            </a:r>
          </a:p>
          <a:p>
            <a:pPr marL="285750" indent="-285750">
              <a:lnSpc>
                <a:spcPct val="150000"/>
              </a:lnSpc>
              <a:buFont typeface="Arial" panose="020B0604020202020204" pitchFamily="34" charset="0"/>
              <a:buChar char="•"/>
            </a:pPr>
            <a:r>
              <a:rPr lang="ja-JP" altLang="en-US" b="0" i="0" u="none" strike="noStrike">
                <a:solidFill>
                  <a:srgbClr val="333333"/>
                </a:solidFill>
                <a:effectLst/>
                <a:latin typeface="Open Sans"/>
              </a:rPr>
              <a:t>后端：使用</a:t>
            </a:r>
            <a:r>
              <a:rPr lang="en-US" b="0" i="0" u="none" strike="noStrike" dirty="0">
                <a:solidFill>
                  <a:srgbClr val="333333"/>
                </a:solidFill>
                <a:effectLst/>
                <a:latin typeface="Open Sans"/>
              </a:rPr>
              <a:t>Django RESTful API </a:t>
            </a:r>
          </a:p>
          <a:p>
            <a:pPr marL="285750" indent="-285750">
              <a:lnSpc>
                <a:spcPct val="150000"/>
              </a:lnSpc>
              <a:buFont typeface="Arial" panose="020B0604020202020204" pitchFamily="34" charset="0"/>
              <a:buChar char="•"/>
            </a:pPr>
            <a:r>
              <a:rPr lang="ja-JP" altLang="en-US" b="0" i="0" u="none" strike="noStrike">
                <a:solidFill>
                  <a:srgbClr val="333333"/>
                </a:solidFill>
                <a:effectLst/>
                <a:latin typeface="Open Sans"/>
              </a:rPr>
              <a:t>前端：</a:t>
            </a:r>
            <a:endParaRPr lang="en-US" altLang="ja-JP" b="0" i="0" u="none" strike="noStrike" dirty="0">
              <a:solidFill>
                <a:srgbClr val="333333"/>
              </a:solidFill>
              <a:effectLst/>
              <a:latin typeface="Open Sans"/>
            </a:endParaRPr>
          </a:p>
          <a:p>
            <a:pPr marL="742950" lvl="1" indent="-285750">
              <a:lnSpc>
                <a:spcPct val="150000"/>
              </a:lnSpc>
              <a:buFont typeface="Arial" panose="020B0604020202020204" pitchFamily="34" charset="0"/>
              <a:buChar char="•"/>
            </a:pPr>
            <a:r>
              <a:rPr lang="ja-JP" altLang="en-US" b="0" i="0" u="none" strike="noStrike">
                <a:solidFill>
                  <a:srgbClr val="333333"/>
                </a:solidFill>
                <a:effectLst/>
                <a:latin typeface="Open Sans"/>
              </a:rPr>
              <a:t>用户客户端： </a:t>
            </a:r>
            <a:r>
              <a:rPr lang="en-US" b="0" i="0" u="none" strike="noStrike" dirty="0">
                <a:solidFill>
                  <a:srgbClr val="333333"/>
                </a:solidFill>
                <a:effectLst/>
                <a:latin typeface="Open Sans"/>
              </a:rPr>
              <a:t>PyQT5</a:t>
            </a:r>
          </a:p>
          <a:p>
            <a:pPr marL="742950" lvl="1" indent="-285750">
              <a:lnSpc>
                <a:spcPct val="150000"/>
              </a:lnSpc>
              <a:buFont typeface="Arial" panose="020B0604020202020204" pitchFamily="34" charset="0"/>
              <a:buChar char="•"/>
            </a:pPr>
            <a:r>
              <a:rPr lang="ja-JP" altLang="en-US" b="0" i="0" u="none" strike="noStrike">
                <a:solidFill>
                  <a:srgbClr val="333333"/>
                </a:solidFill>
                <a:effectLst/>
                <a:latin typeface="Open Sans"/>
              </a:rPr>
              <a:t>管理者网页端：</a:t>
            </a:r>
            <a:r>
              <a:rPr lang="en-US" b="0" i="0" u="none" strike="noStrike" dirty="0">
                <a:solidFill>
                  <a:srgbClr val="333333"/>
                </a:solidFill>
                <a:effectLst/>
                <a:latin typeface="Open Sans"/>
              </a:rPr>
              <a:t>Django </a:t>
            </a:r>
          </a:p>
          <a:p>
            <a:pPr marL="285750" indent="-285750">
              <a:lnSpc>
                <a:spcPct val="150000"/>
              </a:lnSpc>
              <a:buFont typeface="Arial" panose="020B0604020202020204" pitchFamily="34" charset="0"/>
              <a:buChar char="•"/>
            </a:pPr>
            <a:r>
              <a:rPr lang="ja-JP" altLang="en-US" b="0" i="0" u="none" strike="noStrike">
                <a:solidFill>
                  <a:srgbClr val="333333"/>
                </a:solidFill>
                <a:effectLst/>
                <a:latin typeface="Open Sans"/>
              </a:rPr>
              <a:t>数据库：</a:t>
            </a:r>
            <a:r>
              <a:rPr lang="en-US" b="0" i="0" u="none" strike="noStrike" dirty="0">
                <a:solidFill>
                  <a:srgbClr val="333333"/>
                </a:solidFill>
                <a:effectLst/>
                <a:latin typeface="Open Sans"/>
              </a:rPr>
              <a:t>MySQL （</a:t>
            </a:r>
            <a:r>
              <a:rPr lang="ja-JP" altLang="en-US" b="0" i="0" u="none" strike="noStrike">
                <a:solidFill>
                  <a:srgbClr val="333333"/>
                </a:solidFill>
                <a:effectLst/>
                <a:latin typeface="Open Sans"/>
              </a:rPr>
              <a:t>两张表。一张为</a:t>
            </a:r>
            <a:r>
              <a:rPr lang="en-US" b="0" i="0" u="none" strike="noStrike" dirty="0">
                <a:solidFill>
                  <a:srgbClr val="333333"/>
                </a:solidFill>
                <a:effectLst/>
                <a:latin typeface="Open Sans"/>
              </a:rPr>
              <a:t>encoding</a:t>
            </a:r>
            <a:r>
              <a:rPr lang="ja-JP" altLang="en-US" b="0" i="0" u="none" strike="noStrike">
                <a:solidFill>
                  <a:srgbClr val="333333"/>
                </a:solidFill>
                <a:effectLst/>
                <a:latin typeface="Open Sans"/>
              </a:rPr>
              <a:t>说明，另一张为产品对应的表）</a:t>
            </a:r>
          </a:p>
          <a:p>
            <a:pPr marL="285750" indent="-285750">
              <a:lnSpc>
                <a:spcPct val="150000"/>
              </a:lnSpc>
              <a:buFont typeface="Arial" panose="020B0604020202020204" pitchFamily="34" charset="0"/>
              <a:buChar char="•"/>
            </a:pPr>
            <a:r>
              <a:rPr lang="ja-JP" altLang="en-US" b="0" i="0" u="none" strike="noStrike">
                <a:solidFill>
                  <a:srgbClr val="333333"/>
                </a:solidFill>
                <a:effectLst/>
                <a:latin typeface="Open Sans"/>
              </a:rPr>
              <a:t>服务器：</a:t>
            </a:r>
            <a:r>
              <a:rPr lang="en-US" b="0" i="0" u="none" strike="noStrike" dirty="0">
                <a:solidFill>
                  <a:srgbClr val="333333"/>
                </a:solidFill>
                <a:effectLst/>
                <a:latin typeface="Open Sans"/>
              </a:rPr>
              <a:t>AWS EC2</a:t>
            </a:r>
          </a:p>
          <a:p>
            <a:pPr>
              <a:lnSpc>
                <a:spcPct val="150000"/>
              </a:lnSpc>
            </a:pPr>
            <a:endParaRPr lang="en-US" b="0" i="0" u="none" strike="noStrike" dirty="0">
              <a:solidFill>
                <a:srgbClr val="333333"/>
              </a:solidFill>
              <a:effectLst/>
              <a:latin typeface="Open Sans"/>
            </a:endParaRPr>
          </a:p>
          <a:p>
            <a:pPr>
              <a:lnSpc>
                <a:spcPct val="150000"/>
              </a:lnSpc>
            </a:pPr>
            <a:endParaRPr lang="en-US" b="0" i="0" u="none" strike="noStrike" dirty="0">
              <a:solidFill>
                <a:srgbClr val="333333"/>
              </a:solidFill>
              <a:effectLst/>
              <a:latin typeface="Open Sans"/>
            </a:endParaRPr>
          </a:p>
          <a:p>
            <a:pPr>
              <a:lnSpc>
                <a:spcPct val="150000"/>
              </a:lnSpc>
            </a:pPr>
            <a:r>
              <a:rPr lang="ja-JP" altLang="en-US" sz="2400" b="1" i="0" u="none" strike="noStrike">
                <a:solidFill>
                  <a:srgbClr val="F79E25"/>
                </a:solidFill>
                <a:effectLst/>
                <a:latin typeface="Open Sans"/>
              </a:rPr>
              <a:t>参考资料</a:t>
            </a:r>
          </a:p>
          <a:p>
            <a:pPr>
              <a:lnSpc>
                <a:spcPct val="150000"/>
              </a:lnSpc>
            </a:pPr>
            <a:r>
              <a:rPr lang="en-US" b="0" i="0" u="none" strike="noStrike" dirty="0">
                <a:solidFill>
                  <a:srgbClr val="333333"/>
                </a:solidFill>
                <a:effectLst/>
                <a:latin typeface="Open Sans"/>
              </a:rPr>
              <a:t>word2vec：</a:t>
            </a:r>
            <a:r>
              <a:rPr lang="en-US" b="0" i="0" u="none" strike="noStrike" dirty="0">
                <a:solidFill>
                  <a:srgbClr val="4183C4"/>
                </a:solidFill>
                <a:effectLst/>
                <a:latin typeface="Open Sans"/>
                <a:hlinkClick r:id="rId2"/>
              </a:rPr>
              <a:t>https://www.kaggle.com/jerrykuo7727/word2vec</a:t>
            </a:r>
            <a:endParaRPr lang="en-US" b="0" i="0" u="none" strike="noStrike" dirty="0">
              <a:solidFill>
                <a:srgbClr val="333333"/>
              </a:solidFill>
              <a:effectLst/>
              <a:latin typeface="Open Sans"/>
            </a:endParaRPr>
          </a:p>
          <a:p>
            <a:pPr>
              <a:lnSpc>
                <a:spcPct val="150000"/>
              </a:lnSpc>
            </a:pPr>
            <a:r>
              <a:rPr lang="en-US" b="0" i="0" u="none" strike="noStrike" dirty="0">
                <a:solidFill>
                  <a:srgbClr val="333333"/>
                </a:solidFill>
                <a:effectLst/>
                <a:latin typeface="Open Sans"/>
              </a:rPr>
              <a:t>text </a:t>
            </a:r>
            <a:r>
              <a:rPr lang="en-US" b="0" i="0" u="none" strike="noStrike" dirty="0" err="1">
                <a:solidFill>
                  <a:srgbClr val="333333"/>
                </a:solidFill>
                <a:effectLst/>
                <a:latin typeface="Open Sans"/>
              </a:rPr>
              <a:t>classification：</a:t>
            </a:r>
            <a:r>
              <a:rPr lang="en-US" b="0" i="0" u="none" strike="noStrike" dirty="0" err="1">
                <a:solidFill>
                  <a:srgbClr val="4183C4"/>
                </a:solidFill>
                <a:effectLst/>
                <a:latin typeface="Open Sans"/>
                <a:hlinkClick r:id="rId3"/>
              </a:rPr>
              <a:t>https</a:t>
            </a:r>
            <a:r>
              <a:rPr lang="en-US" b="0" i="0" u="none" strike="noStrike" dirty="0">
                <a:solidFill>
                  <a:srgbClr val="4183C4"/>
                </a:solidFill>
                <a:effectLst/>
                <a:latin typeface="Open Sans"/>
                <a:hlinkClick r:id="rId3"/>
              </a:rPr>
              <a:t>://www.kaggle.com/c/jigsaw-toxic-comment-classification-challenge</a:t>
            </a:r>
            <a:endParaRPr lang="en-US" b="0" i="0" u="none" strike="noStrike" dirty="0">
              <a:solidFill>
                <a:srgbClr val="333333"/>
              </a:solidFill>
              <a:effectLst/>
              <a:latin typeface="Open Sans"/>
            </a:endParaRPr>
          </a:p>
        </p:txBody>
      </p:sp>
    </p:spTree>
    <p:extLst>
      <p:ext uri="{BB962C8B-B14F-4D97-AF65-F5344CB8AC3E}">
        <p14:creationId xmlns:p14="http://schemas.microsoft.com/office/powerpoint/2010/main" val="3560536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D72876-796D-FB4F-B94F-8CDA08E0ABF8}"/>
              </a:ext>
            </a:extLst>
          </p:cNvPr>
          <p:cNvSpPr/>
          <p:nvPr/>
        </p:nvSpPr>
        <p:spPr>
          <a:xfrm>
            <a:off x="4845893" y="2961852"/>
            <a:ext cx="2500213" cy="934295"/>
          </a:xfrm>
          <a:prstGeom prst="rect">
            <a:avLst/>
          </a:prstGeom>
        </p:spPr>
        <p:txBody>
          <a:bodyPr wrap="square" anchor="ctr">
            <a:spAutoFit/>
          </a:bodyPr>
          <a:lstStyle/>
          <a:p>
            <a:pPr algn="ctr">
              <a:lnSpc>
                <a:spcPct val="150000"/>
              </a:lnSpc>
            </a:pPr>
            <a:r>
              <a:rPr lang="en-US" altLang="ja-JP" sz="4000" b="1" i="0" u="none" strike="noStrike" dirty="0">
                <a:solidFill>
                  <a:srgbClr val="FF4D50"/>
                </a:solidFill>
                <a:effectLst/>
                <a:ea typeface="PingFang HK" panose="020B0400000000000000" pitchFamily="34" charset="-120"/>
              </a:rPr>
              <a:t>THANKS</a:t>
            </a:r>
            <a:endParaRPr lang="ja-JP" altLang="en-US" sz="4000" b="1" i="0" u="none" strike="noStrike">
              <a:solidFill>
                <a:srgbClr val="FF4D50"/>
              </a:solidFill>
              <a:effectLst/>
              <a:ea typeface="PingFang HK" panose="020B0400000000000000" pitchFamily="34" charset="-120"/>
            </a:endParaRPr>
          </a:p>
        </p:txBody>
      </p:sp>
    </p:spTree>
    <p:extLst>
      <p:ext uri="{BB962C8B-B14F-4D97-AF65-F5344CB8AC3E}">
        <p14:creationId xmlns:p14="http://schemas.microsoft.com/office/powerpoint/2010/main" val="173056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76AB6-7562-CA4B-85CC-1E68C98D43F9}"/>
              </a:ext>
            </a:extLst>
          </p:cNvPr>
          <p:cNvSpPr txBox="1"/>
          <p:nvPr/>
        </p:nvSpPr>
        <p:spPr>
          <a:xfrm>
            <a:off x="1813300" y="1726295"/>
            <a:ext cx="4823266" cy="4093428"/>
          </a:xfrm>
          <a:prstGeom prst="rect">
            <a:avLst/>
          </a:prstGeom>
          <a:noFill/>
        </p:spPr>
        <p:txBody>
          <a:bodyPr wrap="square" rtlCol="0">
            <a:spAutoFit/>
          </a:bodyPr>
          <a:lstStyle/>
          <a:p>
            <a:pPr>
              <a:lnSpc>
                <a:spcPct val="150000"/>
              </a:lnSpc>
            </a:pPr>
            <a:r>
              <a:rPr lang="en-TW" sz="2000" dirty="0">
                <a:latin typeface="PingFang HK" panose="020B0400000000000000" pitchFamily="34" charset="-120"/>
                <a:ea typeface="PingFang HK" panose="020B0400000000000000" pitchFamily="34" charset="-120"/>
              </a:rPr>
              <a:t>1. 任务选择与介绍</a:t>
            </a:r>
          </a:p>
          <a:p>
            <a:pPr>
              <a:lnSpc>
                <a:spcPct val="150000"/>
              </a:lnSpc>
            </a:pPr>
            <a:r>
              <a:rPr lang="en-TW" sz="2000" dirty="0">
                <a:latin typeface="PingFang HK" panose="020B0400000000000000" pitchFamily="34" charset="-120"/>
                <a:ea typeface="PingFang HK" panose="020B0400000000000000" pitchFamily="34" charset="-120"/>
              </a:rPr>
              <a:t>2. 数据扩充</a:t>
            </a:r>
            <a:r>
              <a:rPr lang="zh-CN" altLang="en-US" sz="2000" dirty="0">
                <a:latin typeface="PingFang HK" panose="020B0400000000000000" pitchFamily="34" charset="-120"/>
                <a:ea typeface="PingFang HK" panose="020B0400000000000000" pitchFamily="34" charset="-120"/>
              </a:rPr>
              <a:t>：淘宝爬虫</a:t>
            </a:r>
            <a:endParaRPr lang="en-US" altLang="zh-CN" sz="2000" dirty="0">
              <a:latin typeface="PingFang HK" panose="020B0400000000000000" pitchFamily="34" charset="-120"/>
              <a:ea typeface="PingFang HK" panose="020B0400000000000000" pitchFamily="34" charset="-120"/>
            </a:endParaRPr>
          </a:p>
          <a:p>
            <a:pPr>
              <a:lnSpc>
                <a:spcPct val="150000"/>
              </a:lnSpc>
            </a:pPr>
            <a:r>
              <a:rPr lang="en-US" altLang="zh-CN" sz="2000" dirty="0">
                <a:latin typeface="PingFang HK" panose="020B0400000000000000" pitchFamily="34" charset="-120"/>
                <a:ea typeface="PingFang HK" panose="020B0400000000000000" pitchFamily="34" charset="-120"/>
              </a:rPr>
              <a:t>3. </a:t>
            </a:r>
            <a:r>
              <a:rPr lang="zh-CN" altLang="en-US" sz="2000" dirty="0">
                <a:latin typeface="PingFang HK" panose="020B0400000000000000" pitchFamily="34" charset="-120"/>
                <a:ea typeface="PingFang HK" panose="020B0400000000000000" pitchFamily="34" charset="-120"/>
              </a:rPr>
              <a:t>分类算法</a:t>
            </a:r>
            <a:endParaRPr lang="en-US" altLang="zh-CN" sz="2000" dirty="0">
              <a:latin typeface="PingFang HK" panose="020B0400000000000000" pitchFamily="34" charset="-120"/>
              <a:ea typeface="PingFang HK" panose="020B0400000000000000" pitchFamily="34" charset="-120"/>
            </a:endParaRPr>
          </a:p>
          <a:p>
            <a:pPr>
              <a:lnSpc>
                <a:spcPct val="150000"/>
              </a:lnSpc>
            </a:pPr>
            <a:r>
              <a:rPr lang="en-US" altLang="zh-CN" sz="2000" dirty="0">
                <a:latin typeface="PingFang HK" panose="020B0400000000000000" pitchFamily="34" charset="-120"/>
                <a:ea typeface="PingFang HK" panose="020B0400000000000000" pitchFamily="34" charset="-120"/>
              </a:rPr>
              <a:t>4. </a:t>
            </a:r>
            <a:r>
              <a:rPr lang="zh-CN" altLang="en-US" sz="2000" dirty="0">
                <a:latin typeface="PingFang HK" panose="020B0400000000000000" pitchFamily="34" charset="-120"/>
                <a:ea typeface="PingFang HK" panose="020B0400000000000000" pitchFamily="34" charset="-120"/>
              </a:rPr>
              <a:t>交互方式</a:t>
            </a:r>
            <a:endParaRPr lang="en-US" altLang="zh-CN" sz="2000" dirty="0">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latin typeface="PingFang HK" panose="020B0400000000000000" pitchFamily="34" charset="-120"/>
                <a:ea typeface="PingFang HK" panose="020B0400000000000000" pitchFamily="34" charset="-120"/>
              </a:rPr>
              <a:t>客户端</a:t>
            </a:r>
            <a:endParaRPr lang="en-US" altLang="zh-CN" sz="2000" dirty="0">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latin typeface="PingFang HK" panose="020B0400000000000000" pitchFamily="34" charset="-120"/>
                <a:ea typeface="PingFang HK" panose="020B0400000000000000" pitchFamily="34" charset="-120"/>
              </a:rPr>
              <a:t>服务端</a:t>
            </a:r>
            <a:endParaRPr lang="en-US" altLang="zh-CN" sz="2000" dirty="0">
              <a:latin typeface="PingFang HK" panose="020B0400000000000000" pitchFamily="34" charset="-120"/>
              <a:ea typeface="PingFang HK" panose="020B0400000000000000" pitchFamily="34" charset="-120"/>
            </a:endParaRPr>
          </a:p>
          <a:p>
            <a:pPr>
              <a:lnSpc>
                <a:spcPct val="150000"/>
              </a:lnSpc>
            </a:pPr>
            <a:r>
              <a:rPr lang="en-US" altLang="zh-CN" sz="2000" dirty="0">
                <a:latin typeface="PingFang HK" panose="020B0400000000000000" pitchFamily="34" charset="-120"/>
                <a:ea typeface="PingFang HK" panose="020B0400000000000000" pitchFamily="34" charset="-120"/>
              </a:rPr>
              <a:t>5. </a:t>
            </a:r>
            <a:r>
              <a:rPr lang="zh-CN" altLang="en-US" sz="2000" dirty="0">
                <a:latin typeface="PingFang HK" panose="020B0400000000000000" pitchFamily="34" charset="-120"/>
                <a:ea typeface="PingFang HK" panose="020B0400000000000000" pitchFamily="34" charset="-120"/>
              </a:rPr>
              <a:t>其他功能与缺点改进</a:t>
            </a:r>
            <a:endParaRPr lang="en-US" altLang="zh-CN" sz="2000" dirty="0">
              <a:latin typeface="PingFang HK" panose="020B0400000000000000" pitchFamily="34" charset="-120"/>
              <a:ea typeface="PingFang HK" panose="020B0400000000000000" pitchFamily="34" charset="-120"/>
            </a:endParaRPr>
          </a:p>
          <a:p>
            <a:pPr>
              <a:lnSpc>
                <a:spcPct val="150000"/>
              </a:lnSpc>
            </a:pPr>
            <a:r>
              <a:rPr lang="en-US" altLang="zh-CN" sz="2000" dirty="0">
                <a:latin typeface="PingFang HK" panose="020B0400000000000000" pitchFamily="34" charset="-120"/>
                <a:ea typeface="PingFang HK" panose="020B0400000000000000" pitchFamily="34" charset="-120"/>
              </a:rPr>
              <a:t>6.</a:t>
            </a:r>
            <a:r>
              <a:rPr lang="zh-CN" altLang="en-US" sz="2000" dirty="0">
                <a:latin typeface="PingFang HK" panose="020B0400000000000000" pitchFamily="34" charset="-120"/>
                <a:ea typeface="PingFang HK" panose="020B0400000000000000" pitchFamily="34" charset="-120"/>
              </a:rPr>
              <a:t> 实验环境与参考资料</a:t>
            </a:r>
            <a:endParaRPr lang="en-US" altLang="zh-CN" sz="2000" dirty="0">
              <a:latin typeface="PingFang HK" panose="020B0400000000000000" pitchFamily="34" charset="-120"/>
              <a:ea typeface="PingFang HK" panose="020B0400000000000000" pitchFamily="34" charset="-120"/>
            </a:endParaRPr>
          </a:p>
          <a:p>
            <a:endParaRPr lang="en-US" altLang="zh-CN" sz="2000" dirty="0">
              <a:latin typeface="PingFang HK" panose="020B0400000000000000" pitchFamily="34" charset="-120"/>
              <a:ea typeface="PingFang HK" panose="020B0400000000000000" pitchFamily="34" charset="-120"/>
            </a:endParaRPr>
          </a:p>
        </p:txBody>
      </p:sp>
      <p:sp>
        <p:nvSpPr>
          <p:cNvPr id="5" name="TextBox 4">
            <a:extLst>
              <a:ext uri="{FF2B5EF4-FFF2-40B4-BE49-F238E27FC236}">
                <a16:creationId xmlns:a16="http://schemas.microsoft.com/office/drawing/2014/main" id="{EABC244A-F6E0-8E41-9CFB-152BB0E53F58}"/>
              </a:ext>
            </a:extLst>
          </p:cNvPr>
          <p:cNvSpPr txBox="1"/>
          <p:nvPr/>
        </p:nvSpPr>
        <p:spPr>
          <a:xfrm>
            <a:off x="1227623" y="1038277"/>
            <a:ext cx="3539752" cy="523220"/>
          </a:xfrm>
          <a:prstGeom prst="rect">
            <a:avLst/>
          </a:prstGeom>
          <a:noFill/>
        </p:spPr>
        <p:txBody>
          <a:bodyPr wrap="none" rtlCol="0">
            <a:spAutoFit/>
          </a:bodyPr>
          <a:lstStyle/>
          <a:p>
            <a:r>
              <a:rPr lang="en-US" sz="2800" b="1" dirty="0">
                <a:solidFill>
                  <a:srgbClr val="FF4D50"/>
                </a:solidFill>
                <a:latin typeface="PingFang HK" panose="020B0400000000000000" pitchFamily="34" charset="-120"/>
                <a:ea typeface="PingFang HK" panose="020B0400000000000000" pitchFamily="34" charset="-120"/>
              </a:rPr>
              <a:t>Table of contents : </a:t>
            </a:r>
            <a:endParaRPr lang="en-TW" sz="2800" b="1" dirty="0">
              <a:solidFill>
                <a:srgbClr val="FF4D50"/>
              </a:solidFill>
              <a:latin typeface="PingFang HK" panose="020B0400000000000000" pitchFamily="34" charset="-120"/>
              <a:ea typeface="PingFang HK" panose="020B0400000000000000" pitchFamily="34" charset="-120"/>
            </a:endParaRPr>
          </a:p>
        </p:txBody>
      </p:sp>
      <p:pic>
        <p:nvPicPr>
          <p:cNvPr id="7" name="Picture 6">
            <a:extLst>
              <a:ext uri="{FF2B5EF4-FFF2-40B4-BE49-F238E27FC236}">
                <a16:creationId xmlns:a16="http://schemas.microsoft.com/office/drawing/2014/main" id="{5E5E19DB-EA00-E643-A1E1-59829A538566}"/>
              </a:ext>
            </a:extLst>
          </p:cNvPr>
          <p:cNvPicPr>
            <a:picLocks noChangeAspect="1"/>
          </p:cNvPicPr>
          <p:nvPr/>
        </p:nvPicPr>
        <p:blipFill>
          <a:blip r:embed="rId2"/>
          <a:stretch>
            <a:fillRect/>
          </a:stretch>
        </p:blipFill>
        <p:spPr>
          <a:xfrm>
            <a:off x="7067827" y="-135611"/>
            <a:ext cx="5139671" cy="7129221"/>
          </a:xfrm>
          <a:prstGeom prst="rect">
            <a:avLst/>
          </a:prstGeom>
        </p:spPr>
      </p:pic>
      <p:pic>
        <p:nvPicPr>
          <p:cNvPr id="9" name="Picture 8">
            <a:extLst>
              <a:ext uri="{FF2B5EF4-FFF2-40B4-BE49-F238E27FC236}">
                <a16:creationId xmlns:a16="http://schemas.microsoft.com/office/drawing/2014/main" id="{8A40F3E9-3FBE-3B4C-94FA-6B221C2A86DA}"/>
              </a:ext>
            </a:extLst>
          </p:cNvPr>
          <p:cNvPicPr>
            <a:picLocks noChangeAspect="1"/>
          </p:cNvPicPr>
          <p:nvPr/>
        </p:nvPicPr>
        <p:blipFill>
          <a:blip r:embed="rId3"/>
          <a:stretch>
            <a:fillRect/>
          </a:stretch>
        </p:blipFill>
        <p:spPr>
          <a:xfrm>
            <a:off x="146373" y="6082162"/>
            <a:ext cx="830020" cy="644748"/>
          </a:xfrm>
          <a:prstGeom prst="rect">
            <a:avLst/>
          </a:prstGeom>
        </p:spPr>
      </p:pic>
    </p:spTree>
    <p:extLst>
      <p:ext uri="{BB962C8B-B14F-4D97-AF65-F5344CB8AC3E}">
        <p14:creationId xmlns:p14="http://schemas.microsoft.com/office/powerpoint/2010/main" val="296724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76AB6-7562-CA4B-85CC-1E68C98D43F9}"/>
              </a:ext>
            </a:extLst>
          </p:cNvPr>
          <p:cNvSpPr txBox="1"/>
          <p:nvPr/>
        </p:nvSpPr>
        <p:spPr>
          <a:xfrm>
            <a:off x="1813300" y="1726295"/>
            <a:ext cx="4823266" cy="4093428"/>
          </a:xfrm>
          <a:prstGeom prst="rect">
            <a:avLst/>
          </a:prstGeom>
          <a:noFill/>
        </p:spPr>
        <p:txBody>
          <a:bodyPr wrap="square" rtlCol="0">
            <a:spAutoFit/>
          </a:bodyPr>
          <a:lstStyle/>
          <a:p>
            <a:pPr>
              <a:lnSpc>
                <a:spcPct val="150000"/>
              </a:lnSpc>
            </a:pPr>
            <a:r>
              <a:rPr lang="en-TW" sz="2000" b="1" dirty="0">
                <a:latin typeface="PingFang HK" panose="020B0400000000000000" pitchFamily="34" charset="-120"/>
                <a:ea typeface="PingFang HK" panose="020B0400000000000000" pitchFamily="34" charset="-120"/>
              </a:rPr>
              <a:t>1. 任务选择与介绍</a:t>
            </a:r>
          </a:p>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2. 数据扩充</a:t>
            </a:r>
            <a:r>
              <a:rPr lang="zh-CN" altLang="en-US" sz="2000" dirty="0">
                <a:solidFill>
                  <a:schemeClr val="bg1">
                    <a:lumMod val="75000"/>
                  </a:schemeClr>
                </a:solidFill>
                <a:latin typeface="PingFang HK" panose="020B0400000000000000" pitchFamily="34" charset="-120"/>
                <a:ea typeface="PingFang HK" panose="020B0400000000000000" pitchFamily="34" charset="-120"/>
              </a:rPr>
              <a:t>：淘宝爬虫</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3.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分类算法</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4.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交互方式</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客户端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服务端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5.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其他功能与缺点改进</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6.</a:t>
            </a:r>
            <a:r>
              <a:rPr lang="zh-CN" altLang="en-US" sz="2000" dirty="0">
                <a:solidFill>
                  <a:schemeClr val="bg1">
                    <a:lumMod val="75000"/>
                  </a:schemeClr>
                </a:solidFill>
                <a:latin typeface="PingFang HK" panose="020B0400000000000000" pitchFamily="34" charset="-120"/>
                <a:ea typeface="PingFang HK" panose="020B0400000000000000" pitchFamily="34" charset="-120"/>
              </a:rPr>
              <a:t> 实验环境与参考资料</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endParaRPr lang="en-US" altLang="zh-CN" sz="2000" dirty="0">
              <a:latin typeface="PingFang HK" panose="020B0400000000000000" pitchFamily="34" charset="-120"/>
              <a:ea typeface="PingFang HK" panose="020B0400000000000000" pitchFamily="34" charset="-120"/>
            </a:endParaRPr>
          </a:p>
        </p:txBody>
      </p:sp>
      <p:sp>
        <p:nvSpPr>
          <p:cNvPr id="5" name="TextBox 4">
            <a:extLst>
              <a:ext uri="{FF2B5EF4-FFF2-40B4-BE49-F238E27FC236}">
                <a16:creationId xmlns:a16="http://schemas.microsoft.com/office/drawing/2014/main" id="{EABC244A-F6E0-8E41-9CFB-152BB0E53F58}"/>
              </a:ext>
            </a:extLst>
          </p:cNvPr>
          <p:cNvSpPr txBox="1"/>
          <p:nvPr/>
        </p:nvSpPr>
        <p:spPr>
          <a:xfrm>
            <a:off x="1227623" y="1038277"/>
            <a:ext cx="3539752" cy="523220"/>
          </a:xfrm>
          <a:prstGeom prst="rect">
            <a:avLst/>
          </a:prstGeom>
          <a:noFill/>
        </p:spPr>
        <p:txBody>
          <a:bodyPr wrap="none" rtlCol="0">
            <a:spAutoFit/>
          </a:bodyPr>
          <a:lstStyle/>
          <a:p>
            <a:r>
              <a:rPr lang="en-US" sz="2800" b="1" dirty="0">
                <a:solidFill>
                  <a:srgbClr val="FF4D50"/>
                </a:solidFill>
                <a:latin typeface="PingFang HK" panose="020B0400000000000000" pitchFamily="34" charset="-120"/>
                <a:ea typeface="PingFang HK" panose="020B0400000000000000" pitchFamily="34" charset="-120"/>
              </a:rPr>
              <a:t>Table of contents : </a:t>
            </a:r>
            <a:endParaRPr lang="en-TW" sz="2800" b="1" dirty="0">
              <a:solidFill>
                <a:srgbClr val="FF4D50"/>
              </a:solidFill>
              <a:latin typeface="PingFang HK" panose="020B0400000000000000" pitchFamily="34" charset="-120"/>
              <a:ea typeface="PingFang HK" panose="020B0400000000000000" pitchFamily="34" charset="-120"/>
            </a:endParaRPr>
          </a:p>
        </p:txBody>
      </p:sp>
      <p:pic>
        <p:nvPicPr>
          <p:cNvPr id="7" name="Picture 6">
            <a:extLst>
              <a:ext uri="{FF2B5EF4-FFF2-40B4-BE49-F238E27FC236}">
                <a16:creationId xmlns:a16="http://schemas.microsoft.com/office/drawing/2014/main" id="{5E5E19DB-EA00-E643-A1E1-59829A538566}"/>
              </a:ext>
            </a:extLst>
          </p:cNvPr>
          <p:cNvPicPr>
            <a:picLocks noChangeAspect="1"/>
          </p:cNvPicPr>
          <p:nvPr/>
        </p:nvPicPr>
        <p:blipFill>
          <a:blip r:embed="rId2"/>
          <a:stretch>
            <a:fillRect/>
          </a:stretch>
        </p:blipFill>
        <p:spPr>
          <a:xfrm>
            <a:off x="7067827" y="-135611"/>
            <a:ext cx="5139671" cy="7129221"/>
          </a:xfrm>
          <a:prstGeom prst="rect">
            <a:avLst/>
          </a:prstGeom>
        </p:spPr>
      </p:pic>
      <p:pic>
        <p:nvPicPr>
          <p:cNvPr id="9" name="Picture 8">
            <a:extLst>
              <a:ext uri="{FF2B5EF4-FFF2-40B4-BE49-F238E27FC236}">
                <a16:creationId xmlns:a16="http://schemas.microsoft.com/office/drawing/2014/main" id="{8A40F3E9-3FBE-3B4C-94FA-6B221C2A86DA}"/>
              </a:ext>
            </a:extLst>
          </p:cNvPr>
          <p:cNvPicPr>
            <a:picLocks noChangeAspect="1"/>
          </p:cNvPicPr>
          <p:nvPr/>
        </p:nvPicPr>
        <p:blipFill>
          <a:blip r:embed="rId3"/>
          <a:stretch>
            <a:fillRect/>
          </a:stretch>
        </p:blipFill>
        <p:spPr>
          <a:xfrm>
            <a:off x="146373" y="6082162"/>
            <a:ext cx="830020" cy="644748"/>
          </a:xfrm>
          <a:prstGeom prst="rect">
            <a:avLst/>
          </a:prstGeom>
        </p:spPr>
      </p:pic>
    </p:spTree>
    <p:extLst>
      <p:ext uri="{BB962C8B-B14F-4D97-AF65-F5344CB8AC3E}">
        <p14:creationId xmlns:p14="http://schemas.microsoft.com/office/powerpoint/2010/main" val="293061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424B6C2-2559-2C41-8D8E-527026475F59}"/>
              </a:ext>
            </a:extLst>
          </p:cNvPr>
          <p:cNvSpPr/>
          <p:nvPr/>
        </p:nvSpPr>
        <p:spPr>
          <a:xfrm>
            <a:off x="863968" y="553761"/>
            <a:ext cx="3935693" cy="369332"/>
          </a:xfrm>
          <a:prstGeom prst="rect">
            <a:avLst/>
          </a:prstGeom>
        </p:spPr>
        <p:txBody>
          <a:bodyPr wrap="none">
            <a:spAutoFit/>
          </a:bodyPr>
          <a:lstStyle/>
          <a:p>
            <a:pPr marL="285750" indent="-285750">
              <a:buFont typeface="Arial" panose="020B0604020202020204" pitchFamily="34" charset="0"/>
              <a:buChar char="•"/>
            </a:pPr>
            <a:r>
              <a:rPr lang="ja-JP" altLang="en-US" i="0" u="none" strike="noStrike">
                <a:solidFill>
                  <a:srgbClr val="333333"/>
                </a:solidFill>
                <a:effectLst/>
                <a:latin typeface="PingFang HK" panose="020B0400000000000000" pitchFamily="34" charset="-120"/>
                <a:ea typeface="PingFang HK" panose="020B0400000000000000" pitchFamily="34" charset="-120"/>
              </a:rPr>
              <a:t>商品和服务税收分类编码表共有</a:t>
            </a:r>
            <a:r>
              <a:rPr lang="zh-CN" altLang="en-US" dirty="0">
                <a:solidFill>
                  <a:srgbClr val="333333"/>
                </a:solidFill>
                <a:latin typeface="PingFang HK" panose="020B0400000000000000" pitchFamily="34" charset="-120"/>
                <a:ea typeface="PingFang HK" panose="020B0400000000000000" pitchFamily="34" charset="-120"/>
              </a:rPr>
              <a:t>：</a:t>
            </a:r>
            <a:endParaRPr lang="en-US" altLang="ja-JP" dirty="0">
              <a:solidFill>
                <a:srgbClr val="333333"/>
              </a:solidFill>
              <a:latin typeface="PingFang HK" panose="020B0400000000000000" pitchFamily="34" charset="-120"/>
              <a:ea typeface="PingFang HK" panose="020B0400000000000000" pitchFamily="34" charset="-120"/>
            </a:endParaRPr>
          </a:p>
        </p:txBody>
      </p:sp>
      <p:pic>
        <p:nvPicPr>
          <p:cNvPr id="10" name="Picture 9">
            <a:extLst>
              <a:ext uri="{FF2B5EF4-FFF2-40B4-BE49-F238E27FC236}">
                <a16:creationId xmlns:a16="http://schemas.microsoft.com/office/drawing/2014/main" id="{F2F91C1E-C84D-B84A-BE7D-1EAB38252624}"/>
              </a:ext>
            </a:extLst>
          </p:cNvPr>
          <p:cNvPicPr>
            <a:picLocks noChangeAspect="1"/>
          </p:cNvPicPr>
          <p:nvPr/>
        </p:nvPicPr>
        <p:blipFill>
          <a:blip r:embed="rId2"/>
          <a:stretch>
            <a:fillRect/>
          </a:stretch>
        </p:blipFill>
        <p:spPr>
          <a:xfrm>
            <a:off x="1194003" y="5168622"/>
            <a:ext cx="9358313" cy="1358464"/>
          </a:xfrm>
          <a:prstGeom prst="rect">
            <a:avLst/>
          </a:prstGeom>
        </p:spPr>
      </p:pic>
      <p:pic>
        <p:nvPicPr>
          <p:cNvPr id="12" name="Picture 11">
            <a:extLst>
              <a:ext uri="{FF2B5EF4-FFF2-40B4-BE49-F238E27FC236}">
                <a16:creationId xmlns:a16="http://schemas.microsoft.com/office/drawing/2014/main" id="{40210815-511A-0146-BB22-C6551E7FD1D5}"/>
              </a:ext>
            </a:extLst>
          </p:cNvPr>
          <p:cNvPicPr>
            <a:picLocks noChangeAspect="1"/>
          </p:cNvPicPr>
          <p:nvPr/>
        </p:nvPicPr>
        <p:blipFill>
          <a:blip r:embed="rId3"/>
          <a:stretch>
            <a:fillRect/>
          </a:stretch>
        </p:blipFill>
        <p:spPr>
          <a:xfrm>
            <a:off x="6418377" y="1010146"/>
            <a:ext cx="5098936" cy="3207023"/>
          </a:xfrm>
          <a:prstGeom prst="rect">
            <a:avLst/>
          </a:prstGeom>
        </p:spPr>
      </p:pic>
      <p:sp>
        <p:nvSpPr>
          <p:cNvPr id="13" name="Oval 12">
            <a:extLst>
              <a:ext uri="{FF2B5EF4-FFF2-40B4-BE49-F238E27FC236}">
                <a16:creationId xmlns:a16="http://schemas.microsoft.com/office/drawing/2014/main" id="{7868A6CA-C02D-C445-9E9F-5C7959BD13A1}"/>
              </a:ext>
            </a:extLst>
          </p:cNvPr>
          <p:cNvSpPr/>
          <p:nvPr/>
        </p:nvSpPr>
        <p:spPr>
          <a:xfrm>
            <a:off x="1373982" y="1303566"/>
            <a:ext cx="1580400" cy="1577658"/>
          </a:xfrm>
          <a:prstGeom prst="ellipse">
            <a:avLst/>
          </a:prstGeom>
          <a:solidFill>
            <a:srgbClr val="F79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0" u="none" strike="noStrike" dirty="0">
                <a:solidFill>
                  <a:schemeClr val="bg1"/>
                </a:solidFill>
                <a:effectLst/>
                <a:latin typeface="PingFang HK" panose="020B0400000000000000" pitchFamily="34" charset="-120"/>
                <a:ea typeface="PingFang HK" panose="020B0400000000000000" pitchFamily="34" charset="-120"/>
              </a:rPr>
              <a:t>409</a:t>
            </a:r>
          </a:p>
          <a:p>
            <a:pPr algn="ctr"/>
            <a:r>
              <a:rPr lang="ja-JP" altLang="en-US" sz="2400">
                <a:solidFill>
                  <a:schemeClr val="bg1"/>
                </a:solidFill>
                <a:latin typeface="PingFang HK" panose="020B0400000000000000" pitchFamily="34" charset="-120"/>
                <a:ea typeface="PingFang HK" panose="020B0400000000000000" pitchFamily="34" charset="-120"/>
              </a:rPr>
              <a:t>分</a:t>
            </a:r>
            <a:r>
              <a:rPr lang="ja-JP" altLang="en-US" sz="2400" i="0" u="none" strike="noStrike">
                <a:solidFill>
                  <a:schemeClr val="bg1"/>
                </a:solidFill>
                <a:effectLst/>
                <a:latin typeface="PingFang HK" panose="020B0400000000000000" pitchFamily="34" charset="-120"/>
                <a:ea typeface="PingFang HK" panose="020B0400000000000000" pitchFamily="34" charset="-120"/>
              </a:rPr>
              <a:t>类</a:t>
            </a:r>
            <a:endParaRPr lang="en-TW" sz="2400" dirty="0">
              <a:solidFill>
                <a:schemeClr val="bg1"/>
              </a:solidFill>
              <a:latin typeface="PingFang HK" panose="020B0400000000000000" pitchFamily="34" charset="-120"/>
              <a:ea typeface="PingFang HK" panose="020B0400000000000000" pitchFamily="34" charset="-120"/>
            </a:endParaRPr>
          </a:p>
        </p:txBody>
      </p:sp>
      <p:sp>
        <p:nvSpPr>
          <p:cNvPr id="14" name="Oval 13">
            <a:extLst>
              <a:ext uri="{FF2B5EF4-FFF2-40B4-BE49-F238E27FC236}">
                <a16:creationId xmlns:a16="http://schemas.microsoft.com/office/drawing/2014/main" id="{538DACDA-09F1-664E-9E5A-BEADD6ED5863}"/>
              </a:ext>
            </a:extLst>
          </p:cNvPr>
          <p:cNvSpPr/>
          <p:nvPr/>
        </p:nvSpPr>
        <p:spPr>
          <a:xfrm>
            <a:off x="2700431" y="1923298"/>
            <a:ext cx="1494000" cy="1494000"/>
          </a:xfrm>
          <a:prstGeom prst="ellipse">
            <a:avLst/>
          </a:prstGeom>
          <a:solidFill>
            <a:srgbClr val="F85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i="0" u="none" strike="noStrike" dirty="0">
                <a:solidFill>
                  <a:schemeClr val="bg1"/>
                </a:solidFill>
                <a:effectLst/>
                <a:latin typeface="PingFang HK" panose="020B0400000000000000" pitchFamily="34" charset="-120"/>
                <a:ea typeface="PingFang HK" panose="020B0400000000000000" pitchFamily="34" charset="-120"/>
              </a:rPr>
              <a:t>4205</a:t>
            </a:r>
          </a:p>
          <a:p>
            <a:pPr algn="ctr"/>
            <a:r>
              <a:rPr lang="ja-JP" altLang="en-US" sz="2400">
                <a:solidFill>
                  <a:schemeClr val="bg1"/>
                </a:solidFill>
                <a:latin typeface="PingFang HK" panose="020B0400000000000000" pitchFamily="34" charset="-120"/>
                <a:ea typeface="PingFang HK" panose="020B0400000000000000" pitchFamily="34" charset="-120"/>
              </a:rPr>
              <a:t>商品</a:t>
            </a:r>
            <a:endParaRPr lang="en-TW" sz="2400" dirty="0">
              <a:solidFill>
                <a:schemeClr val="bg1"/>
              </a:solidFill>
              <a:latin typeface="PingFang HK" panose="020B0400000000000000" pitchFamily="34" charset="-120"/>
              <a:ea typeface="PingFang HK" panose="020B0400000000000000" pitchFamily="34" charset="-120"/>
            </a:endParaRPr>
          </a:p>
        </p:txBody>
      </p:sp>
      <p:sp>
        <p:nvSpPr>
          <p:cNvPr id="15" name="Rectangle 14">
            <a:extLst>
              <a:ext uri="{FF2B5EF4-FFF2-40B4-BE49-F238E27FC236}">
                <a16:creationId xmlns:a16="http://schemas.microsoft.com/office/drawing/2014/main" id="{014C6CB3-48F9-784D-A460-404C39293435}"/>
              </a:ext>
            </a:extLst>
          </p:cNvPr>
          <p:cNvSpPr/>
          <p:nvPr/>
        </p:nvSpPr>
        <p:spPr>
          <a:xfrm>
            <a:off x="6076669" y="524921"/>
            <a:ext cx="5089855" cy="369332"/>
          </a:xfrm>
          <a:prstGeom prst="rect">
            <a:avLst/>
          </a:prstGeom>
        </p:spPr>
        <p:txBody>
          <a:bodyPr wrap="none">
            <a:spAutoFit/>
          </a:bodyPr>
          <a:lstStyle/>
          <a:p>
            <a:pPr marL="285750" indent="-285750">
              <a:buFont typeface="Arial" panose="020B0604020202020204" pitchFamily="34" charset="0"/>
              <a:buChar char="•"/>
            </a:pPr>
            <a:r>
              <a:rPr lang="ja-JP" altLang="en-US">
                <a:latin typeface="PingFang HK" panose="020B0400000000000000" pitchFamily="34" charset="-120"/>
                <a:ea typeface="PingFang HK" panose="020B0400000000000000" pitchFamily="34" charset="-120"/>
              </a:rPr>
              <a:t>轻工业，重工业类，化学类的细项比较多一些</a:t>
            </a:r>
            <a:endParaRPr lang="en-US" altLang="ja-JP" i="0" u="none" strike="noStrike" dirty="0">
              <a:solidFill>
                <a:srgbClr val="333333"/>
              </a:solidFill>
              <a:effectLst/>
              <a:latin typeface="PingFang HK" panose="020B0400000000000000" pitchFamily="34" charset="-120"/>
              <a:ea typeface="PingFang HK" panose="020B0400000000000000" pitchFamily="34" charset="-120"/>
            </a:endParaRPr>
          </a:p>
        </p:txBody>
      </p:sp>
      <p:sp>
        <p:nvSpPr>
          <p:cNvPr id="16" name="Rectangle 15">
            <a:extLst>
              <a:ext uri="{FF2B5EF4-FFF2-40B4-BE49-F238E27FC236}">
                <a16:creationId xmlns:a16="http://schemas.microsoft.com/office/drawing/2014/main" id="{46CFF1A9-F6CF-5549-93BD-640CF278F73B}"/>
              </a:ext>
            </a:extLst>
          </p:cNvPr>
          <p:cNvSpPr/>
          <p:nvPr/>
        </p:nvSpPr>
        <p:spPr>
          <a:xfrm>
            <a:off x="819402" y="4694076"/>
            <a:ext cx="4631396" cy="369332"/>
          </a:xfrm>
          <a:prstGeom prst="rect">
            <a:avLst/>
          </a:prstGeom>
        </p:spPr>
        <p:txBody>
          <a:bodyPr wrap="none">
            <a:spAutoFit/>
          </a:bodyPr>
          <a:lstStyle/>
          <a:p>
            <a:pPr marL="285750" indent="-285750">
              <a:buFont typeface="Arial" panose="020B0604020202020204" pitchFamily="34" charset="0"/>
              <a:buChar char="•"/>
            </a:pPr>
            <a:r>
              <a:rPr lang="ja-JP" altLang="en-US">
                <a:latin typeface="PingFang HK" panose="020B0400000000000000" pitchFamily="34" charset="-120"/>
                <a:ea typeface="PingFang HK" panose="020B0400000000000000" pitchFamily="34" charset="-120"/>
              </a:rPr>
              <a:t>主要选择食品类的部分进行研究（</a:t>
            </a:r>
            <a:r>
              <a:rPr lang="en-US" altLang="ja-JP" dirty="0">
                <a:latin typeface="PingFang HK" panose="020B0400000000000000" pitchFamily="34" charset="-120"/>
                <a:ea typeface="PingFang HK" panose="020B0400000000000000" pitchFamily="34" charset="-120"/>
              </a:rPr>
              <a:t>44</a:t>
            </a:r>
            <a:r>
              <a:rPr lang="ja-JP" altLang="en-US">
                <a:latin typeface="PingFang HK" panose="020B0400000000000000" pitchFamily="34" charset="-120"/>
                <a:ea typeface="PingFang HK" panose="020B0400000000000000" pitchFamily="34" charset="-120"/>
              </a:rPr>
              <a:t>类）</a:t>
            </a:r>
            <a:endParaRPr lang="ja-JP" altLang="en-US" i="0" u="none" strike="noStrike">
              <a:solidFill>
                <a:srgbClr val="333333"/>
              </a:solidFill>
              <a:effectLst/>
              <a:latin typeface="PingFang HK" panose="020B0400000000000000" pitchFamily="34" charset="-120"/>
              <a:ea typeface="PingFang HK" panose="020B0400000000000000" pitchFamily="34" charset="-120"/>
            </a:endParaRPr>
          </a:p>
        </p:txBody>
      </p:sp>
      <p:cxnSp>
        <p:nvCxnSpPr>
          <p:cNvPr id="18" name="Straight Connector 17">
            <a:extLst>
              <a:ext uri="{FF2B5EF4-FFF2-40B4-BE49-F238E27FC236}">
                <a16:creationId xmlns:a16="http://schemas.microsoft.com/office/drawing/2014/main" id="{0A498F89-68E0-8245-97F6-5C0F41EF0A2A}"/>
              </a:ext>
            </a:extLst>
          </p:cNvPr>
          <p:cNvCxnSpPr/>
          <p:nvPr/>
        </p:nvCxnSpPr>
        <p:spPr>
          <a:xfrm>
            <a:off x="309716" y="4498258"/>
            <a:ext cx="11598132" cy="0"/>
          </a:xfrm>
          <a:prstGeom prst="line">
            <a:avLst/>
          </a:prstGeom>
          <a:ln>
            <a:solidFill>
              <a:srgbClr val="F85141"/>
            </a:solidFill>
          </a:ln>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id="{BBAC69B7-6AC0-E04D-AF57-2DC9EF2AB581}"/>
              </a:ext>
            </a:extLst>
          </p:cNvPr>
          <p:cNvCxnSpPr>
            <a:cxnSpLocks/>
          </p:cNvCxnSpPr>
          <p:nvPr/>
        </p:nvCxnSpPr>
        <p:spPr>
          <a:xfrm>
            <a:off x="5682162" y="-162232"/>
            <a:ext cx="25464" cy="4660490"/>
          </a:xfrm>
          <a:prstGeom prst="line">
            <a:avLst/>
          </a:prstGeom>
          <a:ln>
            <a:solidFill>
              <a:srgbClr val="F85141"/>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653045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76AB6-7562-CA4B-85CC-1E68C98D43F9}"/>
              </a:ext>
            </a:extLst>
          </p:cNvPr>
          <p:cNvSpPr txBox="1"/>
          <p:nvPr/>
        </p:nvSpPr>
        <p:spPr>
          <a:xfrm>
            <a:off x="1813300" y="1726295"/>
            <a:ext cx="4823266" cy="4093428"/>
          </a:xfrm>
          <a:prstGeom prst="rect">
            <a:avLst/>
          </a:prstGeom>
          <a:noFill/>
        </p:spPr>
        <p:txBody>
          <a:bodyPr wrap="square" rtlCol="0">
            <a:spAutoFit/>
          </a:bodyPr>
          <a:lstStyle/>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1. 任务选择与介绍</a:t>
            </a:r>
          </a:p>
          <a:p>
            <a:pPr>
              <a:lnSpc>
                <a:spcPct val="150000"/>
              </a:lnSpc>
            </a:pPr>
            <a:r>
              <a:rPr lang="en-TW" sz="2000" b="1" dirty="0">
                <a:latin typeface="PingFang HK" panose="020B0400000000000000" pitchFamily="34" charset="-120"/>
                <a:ea typeface="PingFang HK" panose="020B0400000000000000" pitchFamily="34" charset="-120"/>
              </a:rPr>
              <a:t>2. 数据扩充</a:t>
            </a:r>
            <a:r>
              <a:rPr lang="zh-CN" altLang="en-US" sz="2000" b="1" dirty="0">
                <a:latin typeface="PingFang HK" panose="020B0400000000000000" pitchFamily="34" charset="-120"/>
                <a:ea typeface="PingFang HK" panose="020B0400000000000000" pitchFamily="34" charset="-120"/>
              </a:rPr>
              <a:t>：淘宝爬虫</a:t>
            </a:r>
            <a:endParaRPr lang="en-US" altLang="zh-CN" sz="2000" b="1" dirty="0">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3.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分类算法</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4.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交互方式</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客户端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服务端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5.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其他功能与缺点改进</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6.</a:t>
            </a:r>
            <a:r>
              <a:rPr lang="zh-CN" altLang="en-US" sz="2000" dirty="0">
                <a:solidFill>
                  <a:schemeClr val="bg1">
                    <a:lumMod val="75000"/>
                  </a:schemeClr>
                </a:solidFill>
                <a:latin typeface="PingFang HK" panose="020B0400000000000000" pitchFamily="34" charset="-120"/>
                <a:ea typeface="PingFang HK" panose="020B0400000000000000" pitchFamily="34" charset="-120"/>
              </a:rPr>
              <a:t> 实验环境与参考资料</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endParaRPr lang="en-US" altLang="zh-CN" sz="2000" dirty="0">
              <a:latin typeface="PingFang HK" panose="020B0400000000000000" pitchFamily="34" charset="-120"/>
              <a:ea typeface="PingFang HK" panose="020B0400000000000000" pitchFamily="34" charset="-120"/>
            </a:endParaRPr>
          </a:p>
        </p:txBody>
      </p:sp>
      <p:sp>
        <p:nvSpPr>
          <p:cNvPr id="5" name="TextBox 4">
            <a:extLst>
              <a:ext uri="{FF2B5EF4-FFF2-40B4-BE49-F238E27FC236}">
                <a16:creationId xmlns:a16="http://schemas.microsoft.com/office/drawing/2014/main" id="{EABC244A-F6E0-8E41-9CFB-152BB0E53F58}"/>
              </a:ext>
            </a:extLst>
          </p:cNvPr>
          <p:cNvSpPr txBox="1"/>
          <p:nvPr/>
        </p:nvSpPr>
        <p:spPr>
          <a:xfrm>
            <a:off x="1227623" y="1038277"/>
            <a:ext cx="3539752" cy="523220"/>
          </a:xfrm>
          <a:prstGeom prst="rect">
            <a:avLst/>
          </a:prstGeom>
          <a:noFill/>
        </p:spPr>
        <p:txBody>
          <a:bodyPr wrap="none" rtlCol="0">
            <a:spAutoFit/>
          </a:bodyPr>
          <a:lstStyle/>
          <a:p>
            <a:r>
              <a:rPr lang="en-US" sz="2800" b="1" dirty="0">
                <a:solidFill>
                  <a:srgbClr val="FF4D50"/>
                </a:solidFill>
                <a:latin typeface="PingFang HK" panose="020B0400000000000000" pitchFamily="34" charset="-120"/>
                <a:ea typeface="PingFang HK" panose="020B0400000000000000" pitchFamily="34" charset="-120"/>
              </a:rPr>
              <a:t>Table of contents : </a:t>
            </a:r>
            <a:endParaRPr lang="en-TW" sz="2800" b="1" dirty="0">
              <a:solidFill>
                <a:srgbClr val="FF4D50"/>
              </a:solidFill>
              <a:latin typeface="PingFang HK" panose="020B0400000000000000" pitchFamily="34" charset="-120"/>
              <a:ea typeface="PingFang HK" panose="020B0400000000000000" pitchFamily="34" charset="-120"/>
            </a:endParaRPr>
          </a:p>
        </p:txBody>
      </p:sp>
      <p:pic>
        <p:nvPicPr>
          <p:cNvPr id="7" name="Picture 6">
            <a:extLst>
              <a:ext uri="{FF2B5EF4-FFF2-40B4-BE49-F238E27FC236}">
                <a16:creationId xmlns:a16="http://schemas.microsoft.com/office/drawing/2014/main" id="{5E5E19DB-EA00-E643-A1E1-59829A538566}"/>
              </a:ext>
            </a:extLst>
          </p:cNvPr>
          <p:cNvPicPr>
            <a:picLocks noChangeAspect="1"/>
          </p:cNvPicPr>
          <p:nvPr/>
        </p:nvPicPr>
        <p:blipFill>
          <a:blip r:embed="rId2"/>
          <a:stretch>
            <a:fillRect/>
          </a:stretch>
        </p:blipFill>
        <p:spPr>
          <a:xfrm>
            <a:off x="7067827" y="-135611"/>
            <a:ext cx="5139671" cy="7129221"/>
          </a:xfrm>
          <a:prstGeom prst="rect">
            <a:avLst/>
          </a:prstGeom>
        </p:spPr>
      </p:pic>
      <p:pic>
        <p:nvPicPr>
          <p:cNvPr id="9" name="Picture 8">
            <a:extLst>
              <a:ext uri="{FF2B5EF4-FFF2-40B4-BE49-F238E27FC236}">
                <a16:creationId xmlns:a16="http://schemas.microsoft.com/office/drawing/2014/main" id="{8A40F3E9-3FBE-3B4C-94FA-6B221C2A86DA}"/>
              </a:ext>
            </a:extLst>
          </p:cNvPr>
          <p:cNvPicPr>
            <a:picLocks noChangeAspect="1"/>
          </p:cNvPicPr>
          <p:nvPr/>
        </p:nvPicPr>
        <p:blipFill>
          <a:blip r:embed="rId3"/>
          <a:stretch>
            <a:fillRect/>
          </a:stretch>
        </p:blipFill>
        <p:spPr>
          <a:xfrm>
            <a:off x="146373" y="6082162"/>
            <a:ext cx="830020" cy="644748"/>
          </a:xfrm>
          <a:prstGeom prst="rect">
            <a:avLst/>
          </a:prstGeom>
        </p:spPr>
      </p:pic>
    </p:spTree>
    <p:extLst>
      <p:ext uri="{BB962C8B-B14F-4D97-AF65-F5344CB8AC3E}">
        <p14:creationId xmlns:p14="http://schemas.microsoft.com/office/powerpoint/2010/main" val="184418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3F4388-3EF7-864A-BC62-F0871225B6A7}"/>
              </a:ext>
            </a:extLst>
          </p:cNvPr>
          <p:cNvSpPr/>
          <p:nvPr/>
        </p:nvSpPr>
        <p:spPr>
          <a:xfrm>
            <a:off x="2179994" y="146402"/>
            <a:ext cx="9943263" cy="6565195"/>
          </a:xfrm>
          <a:prstGeom prst="rect">
            <a:avLst/>
          </a:prstGeom>
        </p:spPr>
        <p:txBody>
          <a:bodyPr wrap="square">
            <a:spAutoFit/>
          </a:bodyPr>
          <a:lstStyle/>
          <a:p>
            <a:pPr>
              <a:lnSpc>
                <a:spcPct val="150000"/>
              </a:lnSpc>
            </a:pPr>
            <a:r>
              <a:rPr lang="ja-JP" altLang="en-US" sz="2400" b="1">
                <a:effectLst/>
                <a:latin typeface="PingFang HK" panose="020B0400000000000000" pitchFamily="34" charset="-120"/>
                <a:ea typeface="PingFang HK" panose="020B0400000000000000" pitchFamily="34" charset="-120"/>
              </a:rPr>
              <a:t>使用 </a:t>
            </a:r>
            <a:r>
              <a:rPr lang="en-US" altLang="ja-JP" sz="2400" b="1" dirty="0">
                <a:solidFill>
                  <a:srgbClr val="F79E25"/>
                </a:solidFill>
                <a:effectLst/>
                <a:latin typeface="PingFang HK" panose="020B0400000000000000" pitchFamily="34" charset="-120"/>
                <a:ea typeface="PingFang HK" panose="020B0400000000000000" pitchFamily="34" charset="-120"/>
              </a:rPr>
              <a:t>“</a:t>
            </a:r>
            <a:r>
              <a:rPr lang="ja-JP" altLang="en-US" sz="2400" b="1">
                <a:solidFill>
                  <a:srgbClr val="F79E25"/>
                </a:solidFill>
                <a:effectLst/>
                <a:latin typeface="PingFang HK" panose="020B0400000000000000" pitchFamily="34" charset="-120"/>
                <a:ea typeface="PingFang HK" panose="020B0400000000000000" pitchFamily="34" charset="-120"/>
              </a:rPr>
              <a:t>商品和服务分类简称</a:t>
            </a:r>
            <a:r>
              <a:rPr lang="en-US" altLang="ja-JP" sz="2400" b="1" dirty="0">
                <a:solidFill>
                  <a:srgbClr val="F79E25"/>
                </a:solidFill>
                <a:effectLst/>
                <a:latin typeface="PingFang HK" panose="020B0400000000000000" pitchFamily="34" charset="-120"/>
                <a:ea typeface="PingFang HK" panose="020B0400000000000000" pitchFamily="34" charset="-120"/>
              </a:rPr>
              <a:t>”</a:t>
            </a:r>
            <a:r>
              <a:rPr lang="ja-JP" altLang="en-US" sz="2400" b="1">
                <a:effectLst/>
                <a:latin typeface="PingFang HK" panose="020B0400000000000000" pitchFamily="34" charset="-120"/>
                <a:ea typeface="PingFang HK" panose="020B0400000000000000" pitchFamily="34" charset="-120"/>
              </a:rPr>
              <a:t> </a:t>
            </a:r>
            <a:r>
              <a:rPr lang="ja-JP" altLang="en-US" sz="2400" b="1">
                <a:latin typeface="PingFang HK" panose="020B0400000000000000" pitchFamily="34" charset="-120"/>
                <a:ea typeface="PingFang HK" panose="020B0400000000000000" pitchFamily="34" charset="-120"/>
              </a:rPr>
              <a:t>作为</a:t>
            </a:r>
            <a:r>
              <a:rPr lang="ja-JP" altLang="en-US" sz="2400" b="1">
                <a:effectLst/>
                <a:latin typeface="PingFang HK" panose="020B0400000000000000" pitchFamily="34" charset="-120"/>
                <a:ea typeface="PingFang HK" panose="020B0400000000000000" pitchFamily="34" charset="-120"/>
              </a:rPr>
              <a:t>关键字在淘宝进行搜索，</a:t>
            </a:r>
            <a:endParaRPr lang="en-US" altLang="ja-JP" sz="2400" b="1" dirty="0">
              <a:effectLst/>
              <a:latin typeface="PingFang HK" panose="020B0400000000000000" pitchFamily="34" charset="-120"/>
              <a:ea typeface="PingFang HK" panose="020B0400000000000000" pitchFamily="34" charset="-120"/>
            </a:endParaRPr>
          </a:p>
          <a:p>
            <a:pPr>
              <a:lnSpc>
                <a:spcPct val="150000"/>
              </a:lnSpc>
            </a:pPr>
            <a:r>
              <a:rPr lang="en-US" altLang="ja-JP" sz="2400" b="1" dirty="0">
                <a:latin typeface="PingFang HK" panose="020B0400000000000000" pitchFamily="34" charset="-120"/>
                <a:ea typeface="PingFang HK" panose="020B0400000000000000" pitchFamily="34" charset="-120"/>
              </a:rPr>
              <a:t>					</a:t>
            </a:r>
            <a:r>
              <a:rPr lang="zh-CN" altLang="en-US" sz="2400" b="1" dirty="0">
                <a:latin typeface="PingFang HK" panose="020B0400000000000000" pitchFamily="34" charset="-120"/>
                <a:ea typeface="PingFang HK" panose="020B0400000000000000" pitchFamily="34" charset="-120"/>
              </a:rPr>
              <a:t>    </a:t>
            </a:r>
            <a:r>
              <a:rPr lang="ja-JP" altLang="en-US" sz="2400" b="1">
                <a:effectLst/>
                <a:latin typeface="PingFang HK" panose="020B0400000000000000" pitchFamily="34" charset="-120"/>
                <a:ea typeface="PingFang HK" panose="020B0400000000000000" pitchFamily="34" charset="-120"/>
              </a:rPr>
              <a:t>爬取搜索到的商品加入到数据库。</a:t>
            </a:r>
            <a:br>
              <a:rPr lang="en-US" altLang="ja-JP" sz="2400" b="1" dirty="0">
                <a:effectLst/>
                <a:latin typeface="PingFang HK" panose="020B0400000000000000" pitchFamily="34" charset="-120"/>
                <a:ea typeface="PingFang HK" panose="020B0400000000000000" pitchFamily="34" charset="-120"/>
              </a:rPr>
            </a:br>
            <a:endParaRPr lang="en-US" altLang="ja-JP" dirty="0">
              <a:latin typeface="PingFang HK" panose="020B0400000000000000" pitchFamily="34" charset="-120"/>
              <a:ea typeface="PingFang HK" panose="020B0400000000000000" pitchFamily="34" charset="-120"/>
            </a:endParaRPr>
          </a:p>
          <a:p>
            <a:pPr lvl="1">
              <a:lnSpc>
                <a:spcPct val="150000"/>
              </a:lnSpc>
            </a:pPr>
            <a:r>
              <a:rPr lang="ja-JP" altLang="en-US">
                <a:latin typeface="PingFang HK" panose="020B0400000000000000" pitchFamily="34" charset="-120"/>
                <a:ea typeface="PingFang HK" panose="020B0400000000000000" pitchFamily="34" charset="-120"/>
              </a:rPr>
              <a:t>步骤</a:t>
            </a:r>
            <a:endParaRPr lang="ja-JP" altLang="en-US">
              <a:effectLst/>
              <a:latin typeface="PingFang HK" panose="020B0400000000000000" pitchFamily="34" charset="-120"/>
              <a:ea typeface="PingFang HK" panose="020B0400000000000000" pitchFamily="34" charset="-120"/>
            </a:endParaRPr>
          </a:p>
          <a:p>
            <a:pPr lvl="1">
              <a:lnSpc>
                <a:spcPct val="150000"/>
              </a:lnSpc>
            </a:pPr>
            <a:r>
              <a:rPr lang="en-US" altLang="ja-JP" dirty="0">
                <a:effectLst/>
                <a:latin typeface="PingFang HK" panose="020B0400000000000000" pitchFamily="34" charset="-120"/>
                <a:ea typeface="PingFang HK" panose="020B0400000000000000" pitchFamily="34" charset="-120"/>
              </a:rPr>
              <a:t>1. </a:t>
            </a:r>
            <a:r>
              <a:rPr lang="ja-JP" altLang="en-US">
                <a:effectLst/>
                <a:latin typeface="PingFang HK" panose="020B0400000000000000" pitchFamily="34" charset="-120"/>
                <a:ea typeface="PingFang HK" panose="020B0400000000000000" pitchFamily="34" charset="-120"/>
              </a:rPr>
              <a:t>去除部分商品和服务分类简称（部分的搜索关键字不合适）。如：</a:t>
            </a:r>
          </a:p>
          <a:p>
            <a:pPr marL="1200150" lvl="2" indent="-285750">
              <a:lnSpc>
                <a:spcPct val="150000"/>
              </a:lnSpc>
              <a:buFont typeface="Arial" panose="020B0604020202020204" pitchFamily="34" charset="0"/>
              <a:buChar char="•"/>
            </a:pPr>
            <a:r>
              <a:rPr lang="ja-JP" altLang="en-US">
                <a:effectLst/>
                <a:latin typeface="PingFang HK" panose="020B0400000000000000" pitchFamily="34" charset="-120"/>
                <a:ea typeface="PingFang HK" panose="020B0400000000000000" pitchFamily="34" charset="-120"/>
              </a:rPr>
              <a:t>名称含有“其他”：其他未列明水果</a:t>
            </a:r>
          </a:p>
          <a:p>
            <a:pPr marL="1200150" lvl="2" indent="-285750">
              <a:lnSpc>
                <a:spcPct val="150000"/>
              </a:lnSpc>
              <a:buFont typeface="Arial" panose="020B0604020202020204" pitchFamily="34" charset="0"/>
              <a:buChar char="•"/>
            </a:pPr>
            <a:r>
              <a:rPr lang="ja-JP" altLang="en-US">
                <a:effectLst/>
                <a:latin typeface="PingFang HK" panose="020B0400000000000000" pitchFamily="34" charset="-120"/>
                <a:ea typeface="PingFang HK" panose="020B0400000000000000" pitchFamily="34" charset="-120"/>
              </a:rPr>
              <a:t>含有数字的关键词：每吨不超过</a:t>
            </a:r>
            <a:r>
              <a:rPr lang="en-US" altLang="ja-JP" dirty="0">
                <a:effectLst/>
                <a:latin typeface="PingFang HK" panose="020B0400000000000000" pitchFamily="34" charset="-120"/>
                <a:ea typeface="PingFang HK" panose="020B0400000000000000" pitchFamily="34" charset="-120"/>
              </a:rPr>
              <a:t>3000</a:t>
            </a:r>
            <a:r>
              <a:rPr lang="ja-JP" altLang="en-US">
                <a:effectLst/>
                <a:latin typeface="PingFang HK" panose="020B0400000000000000" pitchFamily="34" charset="-120"/>
                <a:ea typeface="PingFang HK" panose="020B0400000000000000" pitchFamily="34" charset="-120"/>
              </a:rPr>
              <a:t>元的啤酒</a:t>
            </a:r>
          </a:p>
          <a:p>
            <a:pPr marL="1200150" lvl="2" indent="-285750">
              <a:lnSpc>
                <a:spcPct val="150000"/>
              </a:lnSpc>
              <a:buFont typeface="Arial" panose="020B0604020202020204" pitchFamily="34" charset="0"/>
              <a:buChar char="•"/>
            </a:pPr>
            <a:r>
              <a:rPr lang="ja-JP" altLang="en-US">
                <a:effectLst/>
                <a:latin typeface="PingFang HK" panose="020B0400000000000000" pitchFamily="34" charset="-120"/>
                <a:ea typeface="PingFang HK" panose="020B0400000000000000" pitchFamily="34" charset="-120"/>
              </a:rPr>
              <a:t>去括号：暂时保藏水果及坚果（原料）</a:t>
            </a:r>
          </a:p>
          <a:p>
            <a:pPr lvl="1">
              <a:lnSpc>
                <a:spcPct val="150000"/>
              </a:lnSpc>
            </a:pPr>
            <a:r>
              <a:rPr lang="en-US" altLang="ja-JP" dirty="0">
                <a:effectLst/>
                <a:latin typeface="PingFang HK" panose="020B0400000000000000" pitchFamily="34" charset="-120"/>
                <a:ea typeface="PingFang HK" panose="020B0400000000000000" pitchFamily="34" charset="-120"/>
              </a:rPr>
              <a:t>2. </a:t>
            </a:r>
            <a:r>
              <a:rPr lang="ja-JP" altLang="en-US">
                <a:effectLst/>
                <a:latin typeface="PingFang HK" panose="020B0400000000000000" pitchFamily="34" charset="-120"/>
                <a:ea typeface="PingFang HK" panose="020B0400000000000000" pitchFamily="34" charset="-120"/>
              </a:rPr>
              <a:t>网页端登入后获取</a:t>
            </a:r>
            <a:r>
              <a:rPr lang="en-US" dirty="0">
                <a:effectLst/>
                <a:latin typeface="PingFang HK" panose="020B0400000000000000" pitchFamily="34" charset="-120"/>
                <a:ea typeface="PingFang HK" panose="020B0400000000000000" pitchFamily="34" charset="-120"/>
              </a:rPr>
              <a:t>cookie（</a:t>
            </a:r>
            <a:r>
              <a:rPr lang="ja-JP" altLang="en-US">
                <a:effectLst/>
                <a:latin typeface="PingFang HK" panose="020B0400000000000000" pitchFamily="34" charset="-120"/>
                <a:ea typeface="PingFang HK" panose="020B0400000000000000" pitchFamily="34" charset="-120"/>
              </a:rPr>
              <a:t>淘宝需登入才能搜索）</a:t>
            </a:r>
          </a:p>
          <a:p>
            <a:pPr lvl="1">
              <a:lnSpc>
                <a:spcPct val="150000"/>
              </a:lnSpc>
            </a:pPr>
            <a:r>
              <a:rPr lang="en-US" altLang="ja-JP" dirty="0">
                <a:effectLst/>
                <a:latin typeface="PingFang HK" panose="020B0400000000000000" pitchFamily="34" charset="-120"/>
                <a:ea typeface="PingFang HK" panose="020B0400000000000000" pitchFamily="34" charset="-120"/>
              </a:rPr>
              <a:t>3. </a:t>
            </a:r>
            <a:r>
              <a:rPr lang="ja-JP" altLang="en-US">
                <a:effectLst/>
                <a:latin typeface="PingFang HK" panose="020B0400000000000000" pitchFamily="34" charset="-120"/>
                <a:ea typeface="PingFang HK" panose="020B0400000000000000" pitchFamily="34" charset="-120"/>
              </a:rPr>
              <a:t>将</a:t>
            </a:r>
            <a:r>
              <a:rPr lang="en-US" dirty="0">
                <a:effectLst/>
                <a:latin typeface="PingFang HK" panose="020B0400000000000000" pitchFamily="34" charset="-120"/>
                <a:ea typeface="PingFang HK" panose="020B0400000000000000" pitchFamily="34" charset="-120"/>
              </a:rPr>
              <a:t>cookie</a:t>
            </a:r>
            <a:r>
              <a:rPr lang="ja-JP" altLang="en-US">
                <a:effectLst/>
                <a:latin typeface="PingFang HK" panose="020B0400000000000000" pitchFamily="34" charset="-120"/>
                <a:ea typeface="PingFang HK" panose="020B0400000000000000" pitchFamily="34" charset="-120"/>
              </a:rPr>
              <a:t>加入到头部，随机每</a:t>
            </a:r>
            <a:r>
              <a:rPr lang="en-US" altLang="ja-JP" dirty="0">
                <a:effectLst/>
                <a:latin typeface="PingFang HK" panose="020B0400000000000000" pitchFamily="34" charset="-120"/>
                <a:ea typeface="PingFang HK" panose="020B0400000000000000" pitchFamily="34" charset="-120"/>
              </a:rPr>
              <a:t>15</a:t>
            </a:r>
            <a:r>
              <a:rPr lang="ja-JP" altLang="en-US">
                <a:effectLst/>
                <a:latin typeface="PingFang HK" panose="020B0400000000000000" pitchFamily="34" charset="-120"/>
                <a:ea typeface="PingFang HK" panose="020B0400000000000000" pitchFamily="34" charset="-120"/>
              </a:rPr>
              <a:t>～</a:t>
            </a:r>
            <a:r>
              <a:rPr lang="en-US" altLang="ja-JP" dirty="0">
                <a:effectLst/>
                <a:latin typeface="PingFang HK" panose="020B0400000000000000" pitchFamily="34" charset="-120"/>
                <a:ea typeface="PingFang HK" panose="020B0400000000000000" pitchFamily="34" charset="-120"/>
              </a:rPr>
              <a:t>30</a:t>
            </a:r>
            <a:r>
              <a:rPr lang="ja-JP" altLang="en-US">
                <a:effectLst/>
                <a:latin typeface="PingFang HK" panose="020B0400000000000000" pitchFamily="34" charset="-120"/>
                <a:ea typeface="PingFang HK" panose="020B0400000000000000" pitchFamily="34" charset="-120"/>
              </a:rPr>
              <a:t>发送一次请求（避免频繁操作账号被锁起）</a:t>
            </a:r>
          </a:p>
          <a:p>
            <a:pPr lvl="1">
              <a:lnSpc>
                <a:spcPct val="150000"/>
              </a:lnSpc>
            </a:pPr>
            <a:r>
              <a:rPr lang="en-US" altLang="ja-JP" dirty="0">
                <a:effectLst/>
                <a:latin typeface="PingFang HK" panose="020B0400000000000000" pitchFamily="34" charset="-120"/>
                <a:ea typeface="PingFang HK" panose="020B0400000000000000" pitchFamily="34" charset="-120"/>
              </a:rPr>
              <a:t>4. </a:t>
            </a:r>
            <a:r>
              <a:rPr lang="ja-JP" altLang="en-US">
                <a:effectLst/>
                <a:latin typeface="PingFang HK" panose="020B0400000000000000" pitchFamily="34" charset="-120"/>
                <a:ea typeface="PingFang HK" panose="020B0400000000000000" pitchFamily="34" charset="-120"/>
              </a:rPr>
              <a:t>每个商品分类爬取</a:t>
            </a:r>
            <a:r>
              <a:rPr lang="en-US" dirty="0">
                <a:effectLst/>
                <a:latin typeface="PingFang HK" panose="020B0400000000000000" pitchFamily="34" charset="-120"/>
                <a:ea typeface="PingFang HK" panose="020B0400000000000000" pitchFamily="34" charset="-120"/>
              </a:rPr>
              <a:t>48</a:t>
            </a:r>
            <a:r>
              <a:rPr lang="ja-JP" altLang="en-US">
                <a:effectLst/>
                <a:latin typeface="PingFang HK" panose="020B0400000000000000" pitchFamily="34" charset="-120"/>
                <a:ea typeface="PingFang HK" panose="020B0400000000000000" pitchFamily="34" charset="-120"/>
              </a:rPr>
              <a:t>个数据（淘宝网页版一页</a:t>
            </a:r>
            <a:r>
              <a:rPr lang="en-US" altLang="ja-JP" dirty="0">
                <a:effectLst/>
                <a:latin typeface="PingFang HK" panose="020B0400000000000000" pitchFamily="34" charset="-120"/>
                <a:ea typeface="PingFang HK" panose="020B0400000000000000" pitchFamily="34" charset="-120"/>
              </a:rPr>
              <a:t>48</a:t>
            </a:r>
            <a:r>
              <a:rPr lang="ja-JP" altLang="en-US">
                <a:effectLst/>
                <a:latin typeface="PingFang HK" panose="020B0400000000000000" pitchFamily="34" charset="-120"/>
                <a:ea typeface="PingFang HK" panose="020B0400000000000000" pitchFamily="34" charset="-120"/>
              </a:rPr>
              <a:t>个数据）</a:t>
            </a:r>
          </a:p>
          <a:p>
            <a:pPr lvl="1">
              <a:lnSpc>
                <a:spcPct val="150000"/>
              </a:lnSpc>
            </a:pPr>
            <a:r>
              <a:rPr lang="en-US" altLang="ja-JP" dirty="0">
                <a:effectLst/>
                <a:latin typeface="PingFang HK" panose="020B0400000000000000" pitchFamily="34" charset="-120"/>
                <a:ea typeface="PingFang HK" panose="020B0400000000000000" pitchFamily="34" charset="-120"/>
              </a:rPr>
              <a:t>5. </a:t>
            </a:r>
            <a:r>
              <a:rPr lang="ja-JP" altLang="en-US">
                <a:effectLst/>
                <a:latin typeface="PingFang HK" panose="020B0400000000000000" pitchFamily="34" charset="-120"/>
                <a:ea typeface="PingFang HK" panose="020B0400000000000000" pitchFamily="34" charset="-120"/>
              </a:rPr>
              <a:t>共爬取到</a:t>
            </a:r>
            <a:r>
              <a:rPr lang="en-US" altLang="ja-JP" dirty="0">
                <a:effectLst/>
                <a:latin typeface="PingFang HK" panose="020B0400000000000000" pitchFamily="34" charset="-120"/>
                <a:ea typeface="PingFang HK" panose="020B0400000000000000" pitchFamily="34" charset="-120"/>
              </a:rPr>
              <a:t>10420</a:t>
            </a:r>
            <a:r>
              <a:rPr lang="ja-JP" altLang="en-US">
                <a:effectLst/>
                <a:latin typeface="PingFang HK" panose="020B0400000000000000" pitchFamily="34" charset="-120"/>
                <a:ea typeface="PingFang HK" panose="020B0400000000000000" pitchFamily="34" charset="-120"/>
              </a:rPr>
              <a:t>条数据（仅爬取食物相关商品）</a:t>
            </a:r>
          </a:p>
          <a:p>
            <a:pPr lvl="1">
              <a:lnSpc>
                <a:spcPct val="150000"/>
              </a:lnSpc>
            </a:pPr>
            <a:r>
              <a:rPr lang="en-US" altLang="ja-JP" dirty="0">
                <a:effectLst/>
                <a:latin typeface="PingFang HK" panose="020B0400000000000000" pitchFamily="34" charset="-120"/>
                <a:ea typeface="PingFang HK" panose="020B0400000000000000" pitchFamily="34" charset="-120"/>
              </a:rPr>
              <a:t>6. </a:t>
            </a:r>
            <a:r>
              <a:rPr lang="ja-JP" altLang="en-US">
                <a:effectLst/>
                <a:latin typeface="PingFang HK" panose="020B0400000000000000" pitchFamily="34" charset="-120"/>
                <a:ea typeface="PingFang HK" panose="020B0400000000000000" pitchFamily="34" charset="-120"/>
              </a:rPr>
              <a:t>数据清理：去掉国名，量词，数字，（包邮，直营，网红）</a:t>
            </a:r>
            <a:r>
              <a:rPr lang="zh-CN" altLang="en-US" dirty="0">
                <a:effectLst/>
                <a:latin typeface="PingFang HK" panose="020B0400000000000000" pitchFamily="34" charset="-120"/>
                <a:ea typeface="PingFang HK" panose="020B0400000000000000" pitchFamily="34" charset="-120"/>
              </a:rPr>
              <a:t>，无关的数据</a:t>
            </a:r>
            <a:endParaRPr lang="en-US" altLang="ja-JP" dirty="0">
              <a:effectLst/>
              <a:latin typeface="PingFang HK" panose="020B0400000000000000" pitchFamily="34" charset="-120"/>
              <a:ea typeface="PingFang HK" panose="020B0400000000000000" pitchFamily="34" charset="-120"/>
            </a:endParaRPr>
          </a:p>
          <a:p>
            <a:pPr marL="1200150" lvl="2" indent="-285750">
              <a:lnSpc>
                <a:spcPct val="150000"/>
              </a:lnSpc>
              <a:buFont typeface="Arial" panose="020B0604020202020204" pitchFamily="34" charset="0"/>
              <a:buChar char="•"/>
            </a:pPr>
            <a:r>
              <a:rPr lang="ja-JP" altLang="en-US">
                <a:effectLst/>
                <a:latin typeface="PingFang HK" panose="020B0400000000000000" pitchFamily="34" charset="-120"/>
                <a:ea typeface="PingFang HK" panose="020B0400000000000000" pitchFamily="34" charset="-120"/>
              </a:rPr>
              <a:t>绿豆：中秋月饼模具绿豆糕模型印具家用烘焙冰皮糕点心不沾手压花工模具</a:t>
            </a:r>
          </a:p>
          <a:p>
            <a:pPr marL="1200150" lvl="2" indent="-285750">
              <a:lnSpc>
                <a:spcPct val="150000"/>
              </a:lnSpc>
              <a:buFont typeface="Arial" panose="020B0604020202020204" pitchFamily="34" charset="0"/>
              <a:buChar char="•"/>
            </a:pPr>
            <a:r>
              <a:rPr lang="ja-JP" altLang="en-US">
                <a:effectLst/>
                <a:latin typeface="PingFang HK" panose="020B0400000000000000" pitchFamily="34" charset="-120"/>
                <a:ea typeface="PingFang HK" panose="020B0400000000000000" pitchFamily="34" charset="-120"/>
              </a:rPr>
              <a:t>苹果：</a:t>
            </a:r>
            <a:r>
              <a:rPr lang="en-US" dirty="0">
                <a:effectLst/>
                <a:latin typeface="PingFang HK" panose="020B0400000000000000" pitchFamily="34" charset="-120"/>
                <a:ea typeface="PingFang HK" panose="020B0400000000000000" pitchFamily="34" charset="-120"/>
              </a:rPr>
              <a:t>apple </a:t>
            </a:r>
            <a:r>
              <a:rPr lang="ja-JP" altLang="en-US">
                <a:effectLst/>
                <a:latin typeface="PingFang HK" panose="020B0400000000000000" pitchFamily="34" charset="-120"/>
                <a:ea typeface="PingFang HK" panose="020B0400000000000000" pitchFamily="34" charset="-120"/>
              </a:rPr>
              <a:t>产品</a:t>
            </a:r>
          </a:p>
        </p:txBody>
      </p:sp>
      <p:pic>
        <p:nvPicPr>
          <p:cNvPr id="9" name="Picture 8">
            <a:extLst>
              <a:ext uri="{FF2B5EF4-FFF2-40B4-BE49-F238E27FC236}">
                <a16:creationId xmlns:a16="http://schemas.microsoft.com/office/drawing/2014/main" id="{039ADDED-4909-4241-A920-A4398FE36458}"/>
              </a:ext>
            </a:extLst>
          </p:cNvPr>
          <p:cNvPicPr>
            <a:picLocks noChangeAspect="1"/>
          </p:cNvPicPr>
          <p:nvPr/>
        </p:nvPicPr>
        <p:blipFill>
          <a:blip r:embed="rId3"/>
          <a:stretch>
            <a:fillRect/>
          </a:stretch>
        </p:blipFill>
        <p:spPr>
          <a:xfrm>
            <a:off x="-35858" y="-112058"/>
            <a:ext cx="1995869" cy="7082116"/>
          </a:xfrm>
          <a:prstGeom prst="rect">
            <a:avLst/>
          </a:prstGeom>
        </p:spPr>
      </p:pic>
      <p:pic>
        <p:nvPicPr>
          <p:cNvPr id="12" name="Picture 11">
            <a:extLst>
              <a:ext uri="{FF2B5EF4-FFF2-40B4-BE49-F238E27FC236}">
                <a16:creationId xmlns:a16="http://schemas.microsoft.com/office/drawing/2014/main" id="{AE2C474F-D9A3-6640-89DA-6FEF265D98B2}"/>
              </a:ext>
            </a:extLst>
          </p:cNvPr>
          <p:cNvPicPr>
            <a:picLocks noChangeAspect="1"/>
          </p:cNvPicPr>
          <p:nvPr/>
        </p:nvPicPr>
        <p:blipFill>
          <a:blip r:embed="rId4"/>
          <a:stretch>
            <a:fillRect/>
          </a:stretch>
        </p:blipFill>
        <p:spPr>
          <a:xfrm>
            <a:off x="300166" y="3303016"/>
            <a:ext cx="1574800" cy="2057400"/>
          </a:xfrm>
          <a:prstGeom prst="rect">
            <a:avLst/>
          </a:prstGeom>
        </p:spPr>
      </p:pic>
      <p:sp>
        <p:nvSpPr>
          <p:cNvPr id="10" name="Rectangle 9">
            <a:extLst>
              <a:ext uri="{FF2B5EF4-FFF2-40B4-BE49-F238E27FC236}">
                <a16:creationId xmlns:a16="http://schemas.microsoft.com/office/drawing/2014/main" id="{31122534-DE1F-374C-8905-A479720C65C0}"/>
              </a:ext>
            </a:extLst>
          </p:cNvPr>
          <p:cNvSpPr/>
          <p:nvPr/>
        </p:nvSpPr>
        <p:spPr>
          <a:xfrm>
            <a:off x="408078" y="3429000"/>
            <a:ext cx="1107996" cy="369332"/>
          </a:xfrm>
          <a:prstGeom prst="rect">
            <a:avLst/>
          </a:prstGeom>
        </p:spPr>
        <p:txBody>
          <a:bodyPr wrap="none">
            <a:spAutoFit/>
          </a:bodyPr>
          <a:lstStyle/>
          <a:p>
            <a:pPr algn="ctr"/>
            <a:r>
              <a:rPr lang="ja-JP" altLang="en-US" b="1">
                <a:solidFill>
                  <a:schemeClr val="bg1"/>
                </a:solidFill>
                <a:effectLst/>
                <a:latin typeface="PingFang HK" panose="020B0400000000000000" pitchFamily="34" charset="-120"/>
                <a:ea typeface="PingFang HK" panose="020B0400000000000000" pitchFamily="34" charset="-120"/>
              </a:rPr>
              <a:t>数据扩充</a:t>
            </a:r>
            <a:endParaRPr lang="en-US" altLang="ja-JP" b="1" dirty="0">
              <a:solidFill>
                <a:schemeClr val="bg1"/>
              </a:solidFill>
              <a:effectLst/>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1755280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876AB6-7562-CA4B-85CC-1E68C98D43F9}"/>
              </a:ext>
            </a:extLst>
          </p:cNvPr>
          <p:cNvSpPr txBox="1"/>
          <p:nvPr/>
        </p:nvSpPr>
        <p:spPr>
          <a:xfrm>
            <a:off x="1813300" y="1726295"/>
            <a:ext cx="4823266" cy="4093428"/>
          </a:xfrm>
          <a:prstGeom prst="rect">
            <a:avLst/>
          </a:prstGeom>
          <a:noFill/>
        </p:spPr>
        <p:txBody>
          <a:bodyPr wrap="square" rtlCol="0">
            <a:spAutoFit/>
          </a:bodyPr>
          <a:lstStyle/>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1. 任务选择与介绍</a:t>
            </a:r>
          </a:p>
          <a:p>
            <a:pPr>
              <a:lnSpc>
                <a:spcPct val="150000"/>
              </a:lnSpc>
            </a:pPr>
            <a:r>
              <a:rPr lang="en-TW" sz="2000" dirty="0">
                <a:solidFill>
                  <a:schemeClr val="bg1">
                    <a:lumMod val="75000"/>
                  </a:schemeClr>
                </a:solidFill>
                <a:latin typeface="PingFang HK" panose="020B0400000000000000" pitchFamily="34" charset="-120"/>
                <a:ea typeface="PingFang HK" panose="020B0400000000000000" pitchFamily="34" charset="-120"/>
              </a:rPr>
              <a:t>2. 数据扩充</a:t>
            </a:r>
            <a:r>
              <a:rPr lang="zh-CN" altLang="en-US" sz="2000" dirty="0">
                <a:solidFill>
                  <a:schemeClr val="bg1">
                    <a:lumMod val="75000"/>
                  </a:schemeClr>
                </a:solidFill>
                <a:latin typeface="PingFang HK" panose="020B0400000000000000" pitchFamily="34" charset="-120"/>
                <a:ea typeface="PingFang HK" panose="020B0400000000000000" pitchFamily="34" charset="-120"/>
              </a:rPr>
              <a:t>：淘宝爬虫</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b="1" dirty="0">
                <a:latin typeface="PingFang HK" panose="020B0400000000000000" pitchFamily="34" charset="-120"/>
                <a:ea typeface="PingFang HK" panose="020B0400000000000000" pitchFamily="34" charset="-120"/>
              </a:rPr>
              <a:t>3. </a:t>
            </a:r>
            <a:r>
              <a:rPr lang="zh-CN" altLang="en-US" sz="2000" b="1" dirty="0">
                <a:latin typeface="PingFang HK" panose="020B0400000000000000" pitchFamily="34" charset="-120"/>
                <a:ea typeface="PingFang HK" panose="020B0400000000000000" pitchFamily="34" charset="-120"/>
              </a:rPr>
              <a:t>分类算法</a:t>
            </a:r>
            <a:endParaRPr lang="en-US" altLang="zh-CN" sz="2000" b="1" dirty="0">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4.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交互方式</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客户端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marL="742950" lvl="1" indent="-285750">
              <a:lnSpc>
                <a:spcPct val="150000"/>
              </a:lnSpc>
              <a:buFontTx/>
              <a:buChar char="-"/>
            </a:pPr>
            <a:r>
              <a:rPr lang="zh-CN" altLang="en-US" sz="2000" dirty="0">
                <a:solidFill>
                  <a:schemeClr val="bg1">
                    <a:lumMod val="75000"/>
                  </a:schemeClr>
                </a:solidFill>
                <a:latin typeface="PingFang HK" panose="020B0400000000000000" pitchFamily="34" charset="-120"/>
                <a:ea typeface="PingFang HK" panose="020B0400000000000000" pitchFamily="34" charset="-120"/>
              </a:rPr>
              <a:t>服务端</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5. </a:t>
            </a:r>
            <a:r>
              <a:rPr lang="zh-CN" altLang="en-US" sz="2000" dirty="0">
                <a:solidFill>
                  <a:schemeClr val="bg1">
                    <a:lumMod val="75000"/>
                  </a:schemeClr>
                </a:solidFill>
                <a:latin typeface="PingFang HK" panose="020B0400000000000000" pitchFamily="34" charset="-120"/>
                <a:ea typeface="PingFang HK" panose="020B0400000000000000" pitchFamily="34" charset="-120"/>
              </a:rPr>
              <a:t>其他功能与缺点改进</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pPr>
              <a:lnSpc>
                <a:spcPct val="150000"/>
              </a:lnSpc>
            </a:pPr>
            <a:r>
              <a:rPr lang="en-US" altLang="zh-CN" sz="2000" dirty="0">
                <a:solidFill>
                  <a:schemeClr val="bg1">
                    <a:lumMod val="75000"/>
                  </a:schemeClr>
                </a:solidFill>
                <a:latin typeface="PingFang HK" panose="020B0400000000000000" pitchFamily="34" charset="-120"/>
                <a:ea typeface="PingFang HK" panose="020B0400000000000000" pitchFamily="34" charset="-120"/>
              </a:rPr>
              <a:t>6.</a:t>
            </a:r>
            <a:r>
              <a:rPr lang="zh-CN" altLang="en-US" sz="2000" dirty="0">
                <a:solidFill>
                  <a:schemeClr val="bg1">
                    <a:lumMod val="75000"/>
                  </a:schemeClr>
                </a:solidFill>
                <a:latin typeface="PingFang HK" panose="020B0400000000000000" pitchFamily="34" charset="-120"/>
                <a:ea typeface="PingFang HK" panose="020B0400000000000000" pitchFamily="34" charset="-120"/>
              </a:rPr>
              <a:t> 实验环境与参考资料</a:t>
            </a:r>
            <a:endParaRPr lang="en-US" altLang="zh-CN" sz="2000" dirty="0">
              <a:solidFill>
                <a:schemeClr val="bg1">
                  <a:lumMod val="75000"/>
                </a:schemeClr>
              </a:solidFill>
              <a:latin typeface="PingFang HK" panose="020B0400000000000000" pitchFamily="34" charset="-120"/>
              <a:ea typeface="PingFang HK" panose="020B0400000000000000" pitchFamily="34" charset="-120"/>
            </a:endParaRPr>
          </a:p>
          <a:p>
            <a:endParaRPr lang="en-US" altLang="zh-CN" sz="2000" dirty="0">
              <a:latin typeface="PingFang HK" panose="020B0400000000000000" pitchFamily="34" charset="-120"/>
              <a:ea typeface="PingFang HK" panose="020B0400000000000000" pitchFamily="34" charset="-120"/>
            </a:endParaRPr>
          </a:p>
        </p:txBody>
      </p:sp>
      <p:sp>
        <p:nvSpPr>
          <p:cNvPr id="5" name="TextBox 4">
            <a:extLst>
              <a:ext uri="{FF2B5EF4-FFF2-40B4-BE49-F238E27FC236}">
                <a16:creationId xmlns:a16="http://schemas.microsoft.com/office/drawing/2014/main" id="{EABC244A-F6E0-8E41-9CFB-152BB0E53F58}"/>
              </a:ext>
            </a:extLst>
          </p:cNvPr>
          <p:cNvSpPr txBox="1"/>
          <p:nvPr/>
        </p:nvSpPr>
        <p:spPr>
          <a:xfrm>
            <a:off x="1227623" y="1038277"/>
            <a:ext cx="3539752" cy="523220"/>
          </a:xfrm>
          <a:prstGeom prst="rect">
            <a:avLst/>
          </a:prstGeom>
          <a:noFill/>
        </p:spPr>
        <p:txBody>
          <a:bodyPr wrap="none" rtlCol="0">
            <a:spAutoFit/>
          </a:bodyPr>
          <a:lstStyle/>
          <a:p>
            <a:r>
              <a:rPr lang="en-US" sz="2800" b="1" dirty="0">
                <a:solidFill>
                  <a:srgbClr val="FF4D50"/>
                </a:solidFill>
                <a:latin typeface="PingFang HK" panose="020B0400000000000000" pitchFamily="34" charset="-120"/>
                <a:ea typeface="PingFang HK" panose="020B0400000000000000" pitchFamily="34" charset="-120"/>
              </a:rPr>
              <a:t>Table of contents : </a:t>
            </a:r>
            <a:endParaRPr lang="en-TW" sz="2800" b="1" dirty="0">
              <a:solidFill>
                <a:srgbClr val="FF4D50"/>
              </a:solidFill>
              <a:latin typeface="PingFang HK" panose="020B0400000000000000" pitchFamily="34" charset="-120"/>
              <a:ea typeface="PingFang HK" panose="020B0400000000000000" pitchFamily="34" charset="-120"/>
            </a:endParaRPr>
          </a:p>
        </p:txBody>
      </p:sp>
      <p:pic>
        <p:nvPicPr>
          <p:cNvPr id="7" name="Picture 6">
            <a:extLst>
              <a:ext uri="{FF2B5EF4-FFF2-40B4-BE49-F238E27FC236}">
                <a16:creationId xmlns:a16="http://schemas.microsoft.com/office/drawing/2014/main" id="{5E5E19DB-EA00-E643-A1E1-59829A538566}"/>
              </a:ext>
            </a:extLst>
          </p:cNvPr>
          <p:cNvPicPr>
            <a:picLocks noChangeAspect="1"/>
          </p:cNvPicPr>
          <p:nvPr/>
        </p:nvPicPr>
        <p:blipFill>
          <a:blip r:embed="rId2"/>
          <a:stretch>
            <a:fillRect/>
          </a:stretch>
        </p:blipFill>
        <p:spPr>
          <a:xfrm>
            <a:off x="7067827" y="-135611"/>
            <a:ext cx="5139671" cy="7129221"/>
          </a:xfrm>
          <a:prstGeom prst="rect">
            <a:avLst/>
          </a:prstGeom>
        </p:spPr>
      </p:pic>
      <p:pic>
        <p:nvPicPr>
          <p:cNvPr id="9" name="Picture 8">
            <a:extLst>
              <a:ext uri="{FF2B5EF4-FFF2-40B4-BE49-F238E27FC236}">
                <a16:creationId xmlns:a16="http://schemas.microsoft.com/office/drawing/2014/main" id="{8A40F3E9-3FBE-3B4C-94FA-6B221C2A86DA}"/>
              </a:ext>
            </a:extLst>
          </p:cNvPr>
          <p:cNvPicPr>
            <a:picLocks noChangeAspect="1"/>
          </p:cNvPicPr>
          <p:nvPr/>
        </p:nvPicPr>
        <p:blipFill>
          <a:blip r:embed="rId3"/>
          <a:stretch>
            <a:fillRect/>
          </a:stretch>
        </p:blipFill>
        <p:spPr>
          <a:xfrm>
            <a:off x="146373" y="6082162"/>
            <a:ext cx="830020" cy="644748"/>
          </a:xfrm>
          <a:prstGeom prst="rect">
            <a:avLst/>
          </a:prstGeom>
        </p:spPr>
      </p:pic>
    </p:spTree>
    <p:extLst>
      <p:ext uri="{BB962C8B-B14F-4D97-AF65-F5344CB8AC3E}">
        <p14:creationId xmlns:p14="http://schemas.microsoft.com/office/powerpoint/2010/main" val="350355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D71FB2-8DE4-5144-B241-6A02ECA2C066}"/>
              </a:ext>
            </a:extLst>
          </p:cNvPr>
          <p:cNvGraphicFramePr>
            <a:graphicFrameLocks noGrp="1"/>
          </p:cNvGraphicFramePr>
          <p:nvPr>
            <p:extLst>
              <p:ext uri="{D42A27DB-BD31-4B8C-83A1-F6EECF244321}">
                <p14:modId xmlns:p14="http://schemas.microsoft.com/office/powerpoint/2010/main" val="2580958086"/>
              </p:ext>
            </p:extLst>
          </p:nvPr>
        </p:nvGraphicFramePr>
        <p:xfrm>
          <a:off x="758042" y="433658"/>
          <a:ext cx="10867902" cy="6079752"/>
        </p:xfrm>
        <a:graphic>
          <a:graphicData uri="http://schemas.openxmlformats.org/drawingml/2006/table">
            <a:tbl>
              <a:tblPr firstRow="1" bandRow="1">
                <a:tableStyleId>{8799B23B-EC83-4686-B30A-512413B5E67A}</a:tableStyleId>
              </a:tblPr>
              <a:tblGrid>
                <a:gridCol w="2780805">
                  <a:extLst>
                    <a:ext uri="{9D8B030D-6E8A-4147-A177-3AD203B41FA5}">
                      <a16:colId xmlns:a16="http://schemas.microsoft.com/office/drawing/2014/main" val="3242014370"/>
                    </a:ext>
                  </a:extLst>
                </a:gridCol>
                <a:gridCol w="3800737">
                  <a:extLst>
                    <a:ext uri="{9D8B030D-6E8A-4147-A177-3AD203B41FA5}">
                      <a16:colId xmlns:a16="http://schemas.microsoft.com/office/drawing/2014/main" val="135109992"/>
                    </a:ext>
                  </a:extLst>
                </a:gridCol>
                <a:gridCol w="4286360">
                  <a:extLst>
                    <a:ext uri="{9D8B030D-6E8A-4147-A177-3AD203B41FA5}">
                      <a16:colId xmlns:a16="http://schemas.microsoft.com/office/drawing/2014/main" val="1285295893"/>
                    </a:ext>
                  </a:extLst>
                </a:gridCol>
              </a:tblGrid>
              <a:tr h="855812">
                <a:tc>
                  <a:txBody>
                    <a:bodyPr/>
                    <a:lstStyle/>
                    <a:p>
                      <a:pPr algn="ctr"/>
                      <a:endParaRPr lang="en-TW" b="0" dirty="0">
                        <a:latin typeface="PingFang HK" panose="020B0400000000000000" pitchFamily="34" charset="-120"/>
                        <a:ea typeface="PingFang HK" panose="020B0400000000000000" pitchFamily="34" charset="-12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sz="1800" b="0" dirty="0">
                          <a:latin typeface="PingFang HK" panose="020B0400000000000000" pitchFamily="34" charset="-120"/>
                          <a:ea typeface="PingFang HK" panose="020B0400000000000000" pitchFamily="34" charset="-120"/>
                        </a:rPr>
                        <a:t>尝试方法</a:t>
                      </a:r>
                      <a:endParaRPr lang="en-US" sz="1800" b="0" i="0" dirty="0">
                        <a:effectLst/>
                        <a:latin typeface="PingFang HK" panose="020B0400000000000000" pitchFamily="34" charset="-120"/>
                        <a:ea typeface="PingFang HK" panose="020B0400000000000000" pitchFamily="34" charset="-120"/>
                      </a:endParaRPr>
                    </a:p>
                  </a:txBody>
                  <a:tcPr anchor="ctr"/>
                </a:tc>
                <a:tc>
                  <a:txBody>
                    <a:bodyPr/>
                    <a:lstStyle/>
                    <a:p>
                      <a:pPr algn="ctr"/>
                      <a:r>
                        <a:rPr lang="en-TW" b="0" dirty="0">
                          <a:latin typeface="PingFang HK" panose="020B0400000000000000" pitchFamily="34" charset="-120"/>
                          <a:ea typeface="PingFang HK" panose="020B0400000000000000" pitchFamily="34" charset="-120"/>
                        </a:rPr>
                        <a:t>其他</a:t>
                      </a:r>
                    </a:p>
                  </a:txBody>
                  <a:tcPr anchor="ctr"/>
                </a:tc>
                <a:extLst>
                  <a:ext uri="{0D108BD9-81ED-4DB2-BD59-A6C34878D82A}">
                    <a16:rowId xmlns:a16="http://schemas.microsoft.com/office/drawing/2014/main" val="3274535047"/>
                  </a:ext>
                </a:extLst>
              </a:tr>
              <a:tr h="855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b="0" dirty="0">
                          <a:latin typeface="PingFang HK" panose="020B0400000000000000" pitchFamily="34" charset="-120"/>
                          <a:ea typeface="PingFang HK" panose="020B0400000000000000" pitchFamily="34" charset="-120"/>
                        </a:rPr>
                        <a:t>数据来源</a:t>
                      </a:r>
                    </a:p>
                  </a:txBody>
                  <a:tcPr anchor="ctr">
                    <a:solidFill>
                      <a:srgbClr val="FF704A">
                        <a:alpha val="20000"/>
                      </a:srgb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zh-CN" altLang="en-US" sz="1400" b="0" i="0" dirty="0">
                          <a:effectLst/>
                          <a:latin typeface="PingFang HK" panose="020B0400000000000000" pitchFamily="34" charset="-120"/>
                          <a:ea typeface="PingFang HK" panose="020B0400000000000000" pitchFamily="34" charset="-120"/>
                        </a:rPr>
                        <a:t>训练文本：说明列，商品名，淘宝数据</a:t>
                      </a:r>
                      <a:endParaRPr lang="en-US" altLang="zh-CN" sz="1400" b="0" i="0" dirty="0">
                        <a:effectLst/>
                        <a:latin typeface="PingFang HK" panose="020B0400000000000000" pitchFamily="34" charset="-120"/>
                        <a:ea typeface="PingFang HK" panose="020B0400000000000000" pitchFamily="34" charset="-12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sz="1400" b="0" i="0" dirty="0">
                          <a:effectLst/>
                          <a:latin typeface="PingFang HK" panose="020B0400000000000000" pitchFamily="34" charset="-120"/>
                          <a:ea typeface="PingFang HK" panose="020B0400000000000000" pitchFamily="34" charset="-120"/>
                        </a:rPr>
                        <a:t>Label</a:t>
                      </a:r>
                      <a:r>
                        <a:rPr lang="zh-CN" altLang="en-US" sz="1400" b="0" i="0" dirty="0">
                          <a:effectLst/>
                          <a:latin typeface="PingFang HK" panose="020B0400000000000000" pitchFamily="34" charset="-120"/>
                          <a:ea typeface="PingFang HK" panose="020B0400000000000000" pitchFamily="34" charset="-120"/>
                        </a:rPr>
                        <a:t> ： 商品分类 </a:t>
                      </a:r>
                      <a:endParaRPr lang="en-US" altLang="zh-CN" sz="1400" b="0" i="0" dirty="0">
                        <a:effectLst/>
                        <a:latin typeface="PingFang HK" panose="020B0400000000000000" pitchFamily="34" charset="-120"/>
                        <a:ea typeface="PingFang HK" panose="020B0400000000000000" pitchFamily="34" charset="-120"/>
                      </a:endParaRPr>
                    </a:p>
                  </a:txBody>
                  <a:tcPr anchor="ctr">
                    <a:solidFill>
                      <a:srgbClr val="FF6D51">
                        <a:alpha val="20000"/>
                      </a:srgbClr>
                    </a:solidFill>
                  </a:tcPr>
                </a:tc>
                <a:tc>
                  <a:txBody>
                    <a:bodyPr/>
                    <a:lstStyle/>
                    <a:p>
                      <a:pPr algn="l"/>
                      <a:r>
                        <a:rPr lang="en-US" altLang="zh-CN" sz="1400" b="0" dirty="0">
                          <a:latin typeface="PingFang HK" panose="020B0400000000000000" pitchFamily="34" charset="-120"/>
                          <a:ea typeface="PingFang HK" panose="020B0400000000000000" pitchFamily="34" charset="-120"/>
                        </a:rPr>
                        <a:t>-</a:t>
                      </a:r>
                      <a:r>
                        <a:rPr lang="zh-CN" altLang="en-US" sz="1400" b="0" dirty="0">
                          <a:latin typeface="PingFang HK" panose="020B0400000000000000" pitchFamily="34" charset="-120"/>
                          <a:ea typeface="PingFang HK" panose="020B0400000000000000" pitchFamily="34" charset="-120"/>
                        </a:rPr>
                        <a:t> 原数据：</a:t>
                      </a:r>
                      <a:r>
                        <a:rPr lang="en-US" altLang="zh-CN" sz="1400" b="0" dirty="0">
                          <a:latin typeface="PingFang HK" panose="020B0400000000000000" pitchFamily="34" charset="-120"/>
                          <a:ea typeface="PingFang HK" panose="020B0400000000000000" pitchFamily="34" charset="-120"/>
                        </a:rPr>
                        <a:t>4205</a:t>
                      </a:r>
                    </a:p>
                    <a:p>
                      <a:pPr algn="l"/>
                      <a:r>
                        <a:rPr lang="en-US" altLang="zh-CN" sz="1400" b="0" dirty="0">
                          <a:latin typeface="PingFang HK" panose="020B0400000000000000" pitchFamily="34" charset="-120"/>
                          <a:ea typeface="PingFang HK" panose="020B0400000000000000" pitchFamily="34" charset="-120"/>
                        </a:rPr>
                        <a:t>-</a:t>
                      </a:r>
                      <a:r>
                        <a:rPr lang="zh-CN" altLang="en-US" sz="1400" b="0" dirty="0">
                          <a:latin typeface="PingFang HK" panose="020B0400000000000000" pitchFamily="34" charset="-120"/>
                          <a:ea typeface="PingFang HK" panose="020B0400000000000000" pitchFamily="34" charset="-120"/>
                        </a:rPr>
                        <a:t> 范例：</a:t>
                      </a:r>
                      <a:r>
                        <a:rPr lang="en-US" altLang="zh-CN" sz="1400" b="0" dirty="0">
                          <a:latin typeface="PingFang HK" panose="020B0400000000000000" pitchFamily="34" charset="-120"/>
                          <a:ea typeface="PingFang HK" panose="020B0400000000000000" pitchFamily="34" charset="-120"/>
                        </a:rPr>
                        <a:t>550</a:t>
                      </a:r>
                      <a:endParaRPr lang="en-TW" altLang="zh-CN" sz="1400" b="0" dirty="0">
                        <a:latin typeface="PingFang HK" panose="020B0400000000000000" pitchFamily="34" charset="-120"/>
                        <a:ea typeface="PingFang HK" panose="020B0400000000000000" pitchFamily="34" charset="-120"/>
                      </a:endParaRPr>
                    </a:p>
                    <a:p>
                      <a:pPr algn="l"/>
                      <a:r>
                        <a:rPr lang="en-US" altLang="zh-CN" sz="1400" b="0" dirty="0">
                          <a:latin typeface="PingFang HK" panose="020B0400000000000000" pitchFamily="34" charset="-120"/>
                          <a:ea typeface="PingFang HK" panose="020B0400000000000000" pitchFamily="34" charset="-120"/>
                        </a:rPr>
                        <a:t>-</a:t>
                      </a:r>
                      <a:r>
                        <a:rPr lang="zh-CN" altLang="en-US" sz="1400" b="0" dirty="0">
                          <a:latin typeface="PingFang HK" panose="020B0400000000000000" pitchFamily="34" charset="-120"/>
                          <a:ea typeface="PingFang HK" panose="020B0400000000000000" pitchFamily="34" charset="-120"/>
                        </a:rPr>
                        <a:t> </a:t>
                      </a:r>
                      <a:r>
                        <a:rPr lang="zh-CN" altLang="en-TW" sz="1400" b="0" dirty="0">
                          <a:latin typeface="PingFang HK" panose="020B0400000000000000" pitchFamily="34" charset="-120"/>
                          <a:ea typeface="PingFang HK" panose="020B0400000000000000" pitchFamily="34" charset="-120"/>
                        </a:rPr>
                        <a:t>扩充</a:t>
                      </a:r>
                      <a:r>
                        <a:rPr lang="zh-CN" altLang="en-US" sz="1400" b="0" dirty="0">
                          <a:latin typeface="PingFang HK" panose="020B0400000000000000" pitchFamily="34" charset="-120"/>
                          <a:ea typeface="PingFang HK" panose="020B0400000000000000" pitchFamily="34" charset="-120"/>
                        </a:rPr>
                        <a:t>数据</a:t>
                      </a:r>
                      <a:r>
                        <a:rPr lang="zh-CN" altLang="en-US" sz="1400" b="0" i="0" u="none" strike="noStrike" kern="1200" dirty="0">
                          <a:solidFill>
                            <a:schemeClr val="tx1"/>
                          </a:solidFill>
                          <a:effectLst/>
                          <a:latin typeface="PingFang HK" panose="020B0400000000000000" pitchFamily="34" charset="-120"/>
                          <a:ea typeface="PingFang HK" panose="020B0400000000000000" pitchFamily="34" charset="-120"/>
                          <a:cs typeface="+mn-cs"/>
                        </a:rPr>
                        <a:t>：</a:t>
                      </a:r>
                      <a:r>
                        <a:rPr lang="en-US" altLang="zh-CN" sz="1400" b="0" i="0" u="none" strike="noStrike" kern="1200" dirty="0">
                          <a:solidFill>
                            <a:schemeClr val="tx1"/>
                          </a:solidFill>
                          <a:effectLst/>
                          <a:latin typeface="PingFang HK" panose="020B0400000000000000" pitchFamily="34" charset="-120"/>
                          <a:ea typeface="PingFang HK" panose="020B0400000000000000" pitchFamily="34" charset="-120"/>
                          <a:cs typeface="+mn-cs"/>
                        </a:rPr>
                        <a:t>10420</a:t>
                      </a:r>
                      <a:r>
                        <a:rPr lang="zh-CN" altLang="en-US" sz="1400" b="0" i="0" u="none" strike="noStrike" kern="1200" dirty="0">
                          <a:solidFill>
                            <a:schemeClr val="tx1"/>
                          </a:solidFill>
                          <a:effectLst/>
                          <a:latin typeface="PingFang HK" panose="020B0400000000000000" pitchFamily="34" charset="-120"/>
                          <a:ea typeface="PingFang HK" panose="020B0400000000000000" pitchFamily="34" charset="-120"/>
                          <a:cs typeface="+mn-cs"/>
                        </a:rPr>
                        <a:t> （仅爬取食品相关）</a:t>
                      </a:r>
                      <a:endParaRPr lang="en-US" altLang="zh-CN" sz="1400" b="0" dirty="0">
                        <a:latin typeface="PingFang HK" panose="020B0400000000000000" pitchFamily="34" charset="-120"/>
                        <a:ea typeface="PingFang HK" panose="020B0400000000000000" pitchFamily="34" charset="-120"/>
                      </a:endParaRPr>
                    </a:p>
                  </a:txBody>
                  <a:tcPr anchor="ctr">
                    <a:solidFill>
                      <a:srgbClr val="FF6D51">
                        <a:alpha val="20000"/>
                      </a:srgbClr>
                    </a:solidFill>
                  </a:tcPr>
                </a:tc>
                <a:extLst>
                  <a:ext uri="{0D108BD9-81ED-4DB2-BD59-A6C34878D82A}">
                    <a16:rowId xmlns:a16="http://schemas.microsoft.com/office/drawing/2014/main" val="370377479"/>
                  </a:ext>
                </a:extLst>
              </a:tr>
              <a:tr h="855812">
                <a:tc>
                  <a:txBody>
                    <a:bodyPr/>
                    <a:lstStyle/>
                    <a:p>
                      <a:pPr algn="ctr"/>
                      <a:r>
                        <a:rPr lang="en-TW" b="0" dirty="0">
                          <a:latin typeface="PingFang HK" panose="020B0400000000000000" pitchFamily="34" charset="-120"/>
                          <a:ea typeface="PingFang HK" panose="020B0400000000000000" pitchFamily="34" charset="-120"/>
                        </a:rPr>
                        <a:t>分词</a:t>
                      </a:r>
                    </a:p>
                  </a:txBody>
                  <a:tcPr anchor="ctr"/>
                </a:tc>
                <a:tc>
                  <a:txBody>
                    <a:bodyPr/>
                    <a:lstStyle/>
                    <a:p>
                      <a:pPr algn="ctr"/>
                      <a:r>
                        <a:rPr lang="en-TW" b="0" dirty="0">
                          <a:latin typeface="PingFang HK" panose="020B0400000000000000" pitchFamily="34" charset="-120"/>
                          <a:ea typeface="PingFang HK" panose="020B0400000000000000" pitchFamily="34" charset="-120"/>
                        </a:rPr>
                        <a:t>jieba</a:t>
                      </a:r>
                    </a:p>
                  </a:txBody>
                  <a:tcPr anchor="ctr"/>
                </a:tc>
                <a:tc>
                  <a:txBody>
                    <a:bodyPr/>
                    <a:lstStyle/>
                    <a:p>
                      <a:pPr algn="ctr"/>
                      <a:endParaRPr lang="en-US" altLang="zh-CN" sz="1200" b="0" dirty="0">
                        <a:latin typeface="PingFang HK" panose="020B0400000000000000" pitchFamily="34" charset="-120"/>
                        <a:ea typeface="PingFang HK" panose="020B0400000000000000" pitchFamily="34" charset="-120"/>
                      </a:endParaRPr>
                    </a:p>
                  </a:txBody>
                  <a:tcPr anchor="ctr"/>
                </a:tc>
                <a:extLst>
                  <a:ext uri="{0D108BD9-81ED-4DB2-BD59-A6C34878D82A}">
                    <a16:rowId xmlns:a16="http://schemas.microsoft.com/office/drawing/2014/main" val="2919502038"/>
                  </a:ext>
                </a:extLst>
              </a:tr>
              <a:tr h="855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b="0" dirty="0">
                          <a:latin typeface="PingFang HK" panose="020B0400000000000000" pitchFamily="34" charset="-120"/>
                          <a:ea typeface="PingFang HK" panose="020B0400000000000000" pitchFamily="34" charset="-120"/>
                        </a:rPr>
                        <a:t>去除停用词</a:t>
                      </a:r>
                    </a:p>
                  </a:txBody>
                  <a:tcPr anchor="ctr">
                    <a:solidFill>
                      <a:srgbClr val="FF704A">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tx1"/>
                          </a:solidFill>
                          <a:effectLst/>
                          <a:latin typeface="PingFang HK" panose="020B0400000000000000" pitchFamily="34" charset="-120"/>
                          <a:ea typeface="PingFang HK" panose="020B0400000000000000" pitchFamily="34" charset="-120"/>
                          <a:cs typeface="+mn-cs"/>
                        </a:rPr>
                        <a:t>-</a:t>
                      </a:r>
                      <a:r>
                        <a:rPr lang="zh-CN" altLang="en-US" sz="1400" b="0" i="0" kern="1200" dirty="0">
                          <a:solidFill>
                            <a:schemeClr val="tx1"/>
                          </a:solidFill>
                          <a:effectLst/>
                          <a:latin typeface="PingFang HK" panose="020B0400000000000000" pitchFamily="34" charset="-120"/>
                          <a:ea typeface="PingFang HK" panose="020B0400000000000000" pitchFamily="34" charset="-120"/>
                          <a:cs typeface="+mn-cs"/>
                        </a:rPr>
                        <a:t> </a:t>
                      </a:r>
                      <a:r>
                        <a:rPr lang="ja-JP" altLang="en-US" sz="1400" b="0" i="0" kern="1200">
                          <a:solidFill>
                            <a:schemeClr val="tx1"/>
                          </a:solidFill>
                          <a:effectLst/>
                          <a:latin typeface="PingFang HK" panose="020B0400000000000000" pitchFamily="34" charset="-120"/>
                          <a:ea typeface="PingFang HK" panose="020B0400000000000000" pitchFamily="34" charset="-120"/>
                          <a:cs typeface="+mn-cs"/>
                        </a:rPr>
                        <a:t>哈工大停用词表</a:t>
                      </a:r>
                      <a:r>
                        <a:rPr lang="en-US" altLang="ja-JP" sz="1400" b="0" i="0" kern="1200" dirty="0">
                          <a:solidFill>
                            <a:schemeClr val="tx1"/>
                          </a:solidFill>
                          <a:effectLst/>
                          <a:latin typeface="PingFang HK" panose="020B0400000000000000" pitchFamily="34" charset="-120"/>
                          <a:ea typeface="PingFang HK" panose="020B0400000000000000" pitchFamily="34" charset="-12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tx1"/>
                          </a:solidFill>
                          <a:effectLst/>
                          <a:latin typeface="PingFang HK" panose="020B0400000000000000" pitchFamily="34" charset="-120"/>
                          <a:ea typeface="PingFang HK" panose="020B0400000000000000" pitchFamily="34" charset="-120"/>
                          <a:cs typeface="+mn-cs"/>
                        </a:rPr>
                        <a:t>-</a:t>
                      </a:r>
                      <a:r>
                        <a:rPr lang="zh-CN" altLang="en-US" sz="1400" b="0" i="0" kern="1200" dirty="0">
                          <a:solidFill>
                            <a:schemeClr val="tx1"/>
                          </a:solidFill>
                          <a:effectLst/>
                          <a:latin typeface="PingFang HK" panose="020B0400000000000000" pitchFamily="34" charset="-120"/>
                          <a:ea typeface="PingFang HK" panose="020B0400000000000000" pitchFamily="34" charset="-120"/>
                          <a:cs typeface="+mn-cs"/>
                        </a:rPr>
                        <a:t> </a:t>
                      </a:r>
                      <a:r>
                        <a:rPr lang="ja-JP" altLang="en-US" sz="1400" b="0" i="0" kern="1200">
                          <a:solidFill>
                            <a:schemeClr val="tx1"/>
                          </a:solidFill>
                          <a:effectLst/>
                          <a:latin typeface="PingFang HK" panose="020B0400000000000000" pitchFamily="34" charset="-120"/>
                          <a:ea typeface="PingFang HK" panose="020B0400000000000000" pitchFamily="34" charset="-120"/>
                          <a:cs typeface="+mn-cs"/>
                        </a:rPr>
                        <a:t>根据本次数据特征</a:t>
                      </a:r>
                      <a:r>
                        <a:rPr lang="zh-CN" altLang="en-US" sz="1400" b="0" i="0" kern="1200" dirty="0">
                          <a:solidFill>
                            <a:schemeClr val="tx1"/>
                          </a:solidFill>
                          <a:effectLst/>
                          <a:latin typeface="PingFang HK" panose="020B0400000000000000" pitchFamily="34" charset="-120"/>
                          <a:ea typeface="PingFang HK" panose="020B0400000000000000" pitchFamily="34" charset="-120"/>
                          <a:cs typeface="+mn-cs"/>
                        </a:rPr>
                        <a:t>加上部分停用词</a:t>
                      </a:r>
                      <a:endParaRPr lang="en-TW" sz="1400" b="0" dirty="0">
                        <a:latin typeface="PingFang HK" panose="020B0400000000000000" pitchFamily="34" charset="-120"/>
                        <a:ea typeface="PingFang HK" panose="020B0400000000000000" pitchFamily="34" charset="-120"/>
                      </a:endParaRPr>
                    </a:p>
                  </a:txBody>
                  <a:tcPr anchor="ctr">
                    <a:solidFill>
                      <a:srgbClr val="FF704A">
                        <a:alpha val="20000"/>
                      </a:srgbClr>
                    </a:solidFill>
                  </a:tcPr>
                </a:tc>
                <a:tc>
                  <a:txBody>
                    <a:bodyPr/>
                    <a:lstStyle/>
                    <a:p>
                      <a:pPr algn="ctr"/>
                      <a:endParaRPr lang="en-TW" sz="1200" b="0" dirty="0">
                        <a:latin typeface="PingFang HK" panose="020B0400000000000000" pitchFamily="34" charset="-120"/>
                        <a:ea typeface="PingFang HK" panose="020B0400000000000000" pitchFamily="34" charset="-120"/>
                      </a:endParaRPr>
                    </a:p>
                  </a:txBody>
                  <a:tcPr anchor="ctr">
                    <a:solidFill>
                      <a:srgbClr val="FF704A">
                        <a:alpha val="20000"/>
                      </a:srgbClr>
                    </a:solidFill>
                  </a:tcPr>
                </a:tc>
                <a:extLst>
                  <a:ext uri="{0D108BD9-81ED-4DB2-BD59-A6C34878D82A}">
                    <a16:rowId xmlns:a16="http://schemas.microsoft.com/office/drawing/2014/main" val="3782122994"/>
                  </a:ext>
                </a:extLst>
              </a:tr>
              <a:tr h="855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b="0" dirty="0">
                          <a:latin typeface="PingFang HK" panose="020B0400000000000000" pitchFamily="34" charset="-120"/>
                          <a:ea typeface="PingFang HK" panose="020B0400000000000000" pitchFamily="34" charset="-120"/>
                        </a:rPr>
                        <a:t>特征抽取</a:t>
                      </a:r>
                    </a:p>
                  </a:txBody>
                  <a:tcPr anchor="ctr"/>
                </a:tc>
                <a:tc>
                  <a:txBody>
                    <a:bodyPr/>
                    <a:lstStyle/>
                    <a:p>
                      <a:pPr algn="ctr"/>
                      <a:r>
                        <a:rPr lang="en-US" sz="1400" b="0" dirty="0">
                          <a:latin typeface="PingFang HK" panose="020B0400000000000000" pitchFamily="34" charset="-120"/>
                          <a:ea typeface="PingFang HK" panose="020B0400000000000000" pitchFamily="34" charset="-120"/>
                        </a:rPr>
                        <a:t>TF-IDF</a:t>
                      </a:r>
                      <a:endParaRPr lang="en-US" altLang="zh-CN" sz="1400" b="0" dirty="0">
                        <a:latin typeface="PingFang HK" panose="020B0400000000000000" pitchFamily="34" charset="-120"/>
                        <a:ea typeface="PingFang HK" panose="020B0400000000000000" pitchFamily="34" charset="-120"/>
                      </a:endParaRPr>
                    </a:p>
                    <a:p>
                      <a:pPr algn="ctr"/>
                      <a:r>
                        <a:rPr lang="zh-CN" altLang="en-US" sz="1400" b="0" i="0" dirty="0">
                          <a:effectLst/>
                          <a:latin typeface="PingFang HK" panose="020B0400000000000000" pitchFamily="34" charset="-120"/>
                          <a:ea typeface="PingFang HK" panose="020B0400000000000000" pitchFamily="34" charset="-120"/>
                        </a:rPr>
                        <a:t>（</a:t>
                      </a:r>
                      <a:r>
                        <a:rPr lang="en-US" sz="1400" b="0" i="0" dirty="0" err="1">
                          <a:effectLst/>
                          <a:latin typeface="PingFang HK" panose="020B0400000000000000" pitchFamily="34" charset="-120"/>
                          <a:ea typeface="PingFang HK" panose="020B0400000000000000" pitchFamily="34" charset="-120"/>
                        </a:rPr>
                        <a:t>CountVectorizer</a:t>
                      </a:r>
                      <a:r>
                        <a:rPr lang="en-US" sz="1400" b="0" i="0" dirty="0">
                          <a:effectLst/>
                          <a:latin typeface="PingFang HK" panose="020B0400000000000000" pitchFamily="34" charset="-120"/>
                          <a:ea typeface="PingFang HK" panose="020B0400000000000000" pitchFamily="34" charset="-120"/>
                        </a:rPr>
                        <a:t> </a:t>
                      </a:r>
                      <a:r>
                        <a:rPr lang="en-US" altLang="zh-CN" sz="1400" b="0" i="0" dirty="0">
                          <a:effectLst/>
                          <a:latin typeface="PingFang HK" panose="020B0400000000000000" pitchFamily="34" charset="-120"/>
                          <a:ea typeface="PingFang HK" panose="020B0400000000000000" pitchFamily="34" charset="-120"/>
                        </a:rPr>
                        <a:t>+</a:t>
                      </a:r>
                      <a:r>
                        <a:rPr lang="zh-CN" altLang="en-US" sz="1400" b="0" i="0" dirty="0">
                          <a:effectLst/>
                          <a:latin typeface="PingFang HK" panose="020B0400000000000000" pitchFamily="34" charset="-120"/>
                          <a:ea typeface="PingFang HK" panose="020B0400000000000000" pitchFamily="34" charset="-120"/>
                        </a:rPr>
                        <a:t> </a:t>
                      </a:r>
                      <a:r>
                        <a:rPr lang="en-US" sz="1400" b="0" i="0" dirty="0" err="1">
                          <a:effectLst/>
                          <a:latin typeface="PingFang HK" panose="020B0400000000000000" pitchFamily="34" charset="-120"/>
                          <a:ea typeface="PingFang HK" panose="020B0400000000000000" pitchFamily="34" charset="-120"/>
                        </a:rPr>
                        <a:t>TfidfTransformer</a:t>
                      </a:r>
                      <a:r>
                        <a:rPr lang="zh-CN" altLang="en-US" sz="1400" b="0" i="0" dirty="0">
                          <a:effectLst/>
                          <a:latin typeface="PingFang HK" panose="020B0400000000000000" pitchFamily="34" charset="-120"/>
                          <a:ea typeface="PingFang HK" panose="020B0400000000000000" pitchFamily="34" charset="-120"/>
                        </a:rPr>
                        <a:t>）</a:t>
                      </a:r>
                      <a:endParaRPr lang="en-US" sz="1400" b="0" i="0" dirty="0">
                        <a:effectLst/>
                        <a:latin typeface="PingFang HK" panose="020B0400000000000000" pitchFamily="34" charset="-120"/>
                        <a:ea typeface="PingFang HK" panose="020B0400000000000000" pitchFamily="34" charset="-120"/>
                      </a:endParaRPr>
                    </a:p>
                  </a:txBody>
                  <a:tcPr anchor="ctr"/>
                </a:tc>
                <a:tc>
                  <a:txBody>
                    <a:bodyPr/>
                    <a:lstStyle/>
                    <a:p>
                      <a:pPr algn="ctr"/>
                      <a:r>
                        <a:rPr lang="en-US" sz="1600" dirty="0" err="1">
                          <a:latin typeface="PingFang HK" panose="020B0400000000000000" pitchFamily="34" charset="-120"/>
                          <a:ea typeface="PingFang HK" panose="020B0400000000000000" pitchFamily="34" charset="-120"/>
                        </a:rPr>
                        <a:t>CountVectorizer</a:t>
                      </a:r>
                      <a:r>
                        <a:rPr lang="zh-CN" altLang="en-US" sz="1600" dirty="0">
                          <a:latin typeface="PingFang HK" panose="020B0400000000000000" pitchFamily="34" charset="-120"/>
                          <a:ea typeface="PingFang HK" panose="020B0400000000000000" pitchFamily="34" charset="-120"/>
                        </a:rPr>
                        <a:t> 降维</a:t>
                      </a:r>
                      <a:endParaRPr lang="en-US" altLang="zh-CN" sz="1600" dirty="0">
                        <a:latin typeface="PingFang HK" panose="020B0400000000000000" pitchFamily="34" charset="-120"/>
                        <a:ea typeface="PingFang HK" panose="020B0400000000000000" pitchFamily="34" charset="-120"/>
                      </a:endParaRPr>
                    </a:p>
                    <a:p>
                      <a:pPr algn="ctr"/>
                      <a:r>
                        <a:rPr lang="ja-JP" altLang="en-US" sz="1600" b="0" i="0" u="none" strike="noStrike" kern="1200">
                          <a:solidFill>
                            <a:schemeClr val="tx1"/>
                          </a:solidFill>
                          <a:effectLst/>
                          <a:latin typeface="PingFang HK" panose="020B0400000000000000" pitchFamily="34" charset="-120"/>
                          <a:ea typeface="PingFang HK" panose="020B0400000000000000" pitchFamily="34" charset="-120"/>
                          <a:cs typeface="+mn-cs"/>
                        </a:rPr>
                        <a:t>去除过于频繁</a:t>
                      </a:r>
                      <a:r>
                        <a:rPr lang="zh-CN" altLang="en-US" sz="1600" b="0" i="0" u="none" strike="noStrike" kern="1200" dirty="0">
                          <a:solidFill>
                            <a:schemeClr val="tx1"/>
                          </a:solidFill>
                          <a:effectLst/>
                          <a:latin typeface="PingFang HK" panose="020B0400000000000000" pitchFamily="34" charset="-120"/>
                          <a:ea typeface="PingFang HK" panose="020B0400000000000000" pitchFamily="34" charset="-120"/>
                          <a:cs typeface="+mn-cs"/>
                        </a:rPr>
                        <a:t>的词，正则去除数字等</a:t>
                      </a:r>
                      <a:endParaRPr lang="ja-JP" altLang="en-US" sz="1600" b="0" i="0" u="none" strike="noStrike" kern="1200">
                        <a:solidFill>
                          <a:schemeClr val="tx1"/>
                        </a:solidFill>
                        <a:effectLst/>
                        <a:latin typeface="PingFang HK" panose="020B0400000000000000" pitchFamily="34" charset="-120"/>
                        <a:ea typeface="PingFang HK" panose="020B0400000000000000" pitchFamily="34" charset="-120"/>
                        <a:cs typeface="+mn-cs"/>
                      </a:endParaRPr>
                    </a:p>
                  </a:txBody>
                  <a:tcPr anchor="ctr"/>
                </a:tc>
                <a:extLst>
                  <a:ext uri="{0D108BD9-81ED-4DB2-BD59-A6C34878D82A}">
                    <a16:rowId xmlns:a16="http://schemas.microsoft.com/office/drawing/2014/main" val="2804959328"/>
                  </a:ext>
                </a:extLst>
              </a:tr>
              <a:tr h="855812">
                <a:tc>
                  <a:txBody>
                    <a:bodyPr/>
                    <a:lstStyle/>
                    <a:p>
                      <a:pPr algn="ctr"/>
                      <a:r>
                        <a:rPr lang="en-TW" b="0" dirty="0">
                          <a:latin typeface="PingFang HK" panose="020B0400000000000000" pitchFamily="34" charset="-120"/>
                          <a:ea typeface="PingFang HK" panose="020B0400000000000000" pitchFamily="34" charset="-120"/>
                        </a:rPr>
                        <a:t>模型训练</a:t>
                      </a:r>
                      <a:r>
                        <a:rPr lang="zh-CN" altLang="en-US" b="0" dirty="0">
                          <a:latin typeface="PingFang HK" panose="020B0400000000000000" pitchFamily="34" charset="-120"/>
                          <a:ea typeface="PingFang HK" panose="020B0400000000000000" pitchFamily="34" charset="-120"/>
                        </a:rPr>
                        <a:t>（大分类）</a:t>
                      </a:r>
                      <a:endParaRPr lang="en-TW" b="0" dirty="0">
                        <a:latin typeface="PingFang HK" panose="020B0400000000000000" pitchFamily="34" charset="-120"/>
                        <a:ea typeface="PingFang HK" panose="020B0400000000000000" pitchFamily="34" charset="-120"/>
                      </a:endParaRPr>
                    </a:p>
                  </a:txBody>
                  <a:tcPr anchor="ctr">
                    <a:solidFill>
                      <a:srgbClr val="FF704A">
                        <a:alpha val="20000"/>
                      </a:srgb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b="0" dirty="0" err="1">
                          <a:latin typeface="PingFang HK" panose="020B0400000000000000" pitchFamily="34" charset="-120"/>
                          <a:ea typeface="PingFang HK" panose="020B0400000000000000" pitchFamily="34" charset="-120"/>
                        </a:rPr>
                        <a:t>MultinomialNB</a:t>
                      </a:r>
                      <a:r>
                        <a:rPr lang="en-US" sz="1400" b="0" dirty="0">
                          <a:latin typeface="PingFang HK" panose="020B0400000000000000" pitchFamily="34" charset="-120"/>
                          <a:ea typeface="PingFang HK" panose="020B0400000000000000" pitchFamily="34" charset="-12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sz="1400" b="1" dirty="0" err="1">
                          <a:solidFill>
                            <a:srgbClr val="00B0F0"/>
                          </a:solidFill>
                          <a:latin typeface="PingFang HK" panose="020B0400000000000000" pitchFamily="34" charset="-120"/>
                          <a:ea typeface="PingFang HK" panose="020B0400000000000000" pitchFamily="34" charset="-120"/>
                        </a:rPr>
                        <a:t>LinearSVC</a:t>
                      </a:r>
                      <a:r>
                        <a:rPr lang="en-US" altLang="zh-CN" sz="1400" b="1" dirty="0">
                          <a:solidFill>
                            <a:srgbClr val="00B0F0"/>
                          </a:solidFill>
                          <a:latin typeface="PingFang HK" panose="020B0400000000000000" pitchFamily="34" charset="-120"/>
                          <a:ea typeface="PingFang HK" panose="020B0400000000000000" pitchFamily="34" charset="-120"/>
                        </a:rPr>
                        <a:t>()</a:t>
                      </a:r>
                      <a:r>
                        <a:rPr lang="zh-CN" altLang="en-US" sz="1400" b="1" dirty="0">
                          <a:solidFill>
                            <a:srgbClr val="00B0F0"/>
                          </a:solidFill>
                          <a:latin typeface="PingFang HK" panose="020B0400000000000000" pitchFamily="34" charset="-120"/>
                          <a:ea typeface="PingFang HK" panose="020B0400000000000000" pitchFamily="34" charset="-120"/>
                        </a:rPr>
                        <a:t> </a:t>
                      </a:r>
                      <a:r>
                        <a:rPr lang="en-US" altLang="zh-CN" sz="1400" b="1" dirty="0">
                          <a:solidFill>
                            <a:srgbClr val="00B0F0"/>
                          </a:solidFill>
                          <a:latin typeface="PingFang HK" panose="020B0400000000000000" pitchFamily="34" charset="-120"/>
                          <a:ea typeface="PingFang HK" panose="020B0400000000000000" pitchFamily="34" charset="-120"/>
                        </a:rPr>
                        <a:t> </a:t>
                      </a:r>
                      <a:r>
                        <a:rPr lang="en-US" altLang="zh-CN" sz="1400" b="0" dirty="0">
                          <a:solidFill>
                            <a:schemeClr val="tx1"/>
                          </a:solidFill>
                          <a:latin typeface="PingFang HK" panose="020B0400000000000000" pitchFamily="34" charset="-120"/>
                          <a:ea typeface="PingFang HK" panose="020B0400000000000000" pitchFamily="34" charset="-120"/>
                        </a:rPr>
                        <a:t>( </a:t>
                      </a:r>
                      <a:r>
                        <a:rPr lang="en-US" altLang="zh-CN" sz="1400" b="0" i="0" dirty="0">
                          <a:solidFill>
                            <a:schemeClr val="tx1"/>
                          </a:solidFill>
                          <a:effectLst/>
                          <a:latin typeface="PingFang HK" panose="020B0400000000000000" pitchFamily="34" charset="-120"/>
                          <a:ea typeface="PingFang HK" panose="020B0400000000000000" pitchFamily="34" charset="-120"/>
                        </a:rPr>
                        <a:t>Label</a:t>
                      </a:r>
                      <a:r>
                        <a:rPr lang="zh-CN" altLang="en-US" sz="1400" b="0" i="0" dirty="0">
                          <a:solidFill>
                            <a:schemeClr val="tx1"/>
                          </a:solidFill>
                          <a:effectLst/>
                          <a:latin typeface="PingFang HK" panose="020B0400000000000000" pitchFamily="34" charset="-120"/>
                          <a:ea typeface="PingFang HK" panose="020B0400000000000000" pitchFamily="34" charset="-120"/>
                        </a:rPr>
                        <a:t> ： 商品大类 </a:t>
                      </a:r>
                      <a:r>
                        <a:rPr lang="en-US" altLang="zh-CN" sz="1400" b="0" i="0" dirty="0">
                          <a:solidFill>
                            <a:schemeClr val="tx1"/>
                          </a:solidFill>
                          <a:effectLst/>
                          <a:latin typeface="PingFang HK" panose="020B0400000000000000" pitchFamily="34" charset="-120"/>
                          <a:ea typeface="PingFang HK" panose="020B0400000000000000" pitchFamily="34" charset="-120"/>
                        </a:rPr>
                        <a:t>)</a:t>
                      </a:r>
                      <a:endParaRPr lang="en-US" altLang="zh-CN" sz="1400" b="0" dirty="0">
                        <a:solidFill>
                          <a:schemeClr val="tx1"/>
                        </a:solidFill>
                        <a:latin typeface="PingFang HK" panose="020B0400000000000000" pitchFamily="34" charset="-120"/>
                        <a:ea typeface="PingFang HK" panose="020B0400000000000000" pitchFamily="34" charset="-12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b="0" dirty="0" err="1">
                          <a:latin typeface="PingFang HK" panose="020B0400000000000000" pitchFamily="34" charset="-120"/>
                          <a:ea typeface="PingFang HK" panose="020B0400000000000000" pitchFamily="34" charset="-120"/>
                        </a:rPr>
                        <a:t>RandomForestClassifier</a:t>
                      </a:r>
                      <a:endParaRPr lang="en-US" sz="1400" b="0" dirty="0">
                        <a:latin typeface="PingFang HK" panose="020B0400000000000000" pitchFamily="34" charset="-120"/>
                        <a:ea typeface="PingFang HK" panose="020B0400000000000000" pitchFamily="34" charset="-12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b="0" dirty="0" err="1">
                          <a:latin typeface="PingFang HK" panose="020B0400000000000000" pitchFamily="34" charset="-120"/>
                          <a:ea typeface="PingFang HK" panose="020B0400000000000000" pitchFamily="34" charset="-120"/>
                        </a:rPr>
                        <a:t>multiLabel</a:t>
                      </a:r>
                      <a:endParaRPr lang="en-TW" sz="1400" b="0" dirty="0">
                        <a:latin typeface="PingFang HK" panose="020B0400000000000000" pitchFamily="34" charset="-120"/>
                        <a:ea typeface="PingFang HK" panose="020B0400000000000000" pitchFamily="34" charset="-120"/>
                      </a:endParaRPr>
                    </a:p>
                  </a:txBody>
                  <a:tcPr anchor="ctr">
                    <a:solidFill>
                      <a:srgbClr val="FF704A">
                        <a:alpha val="20000"/>
                      </a:srgbClr>
                    </a:solidFill>
                  </a:tcPr>
                </a:tc>
                <a:tc>
                  <a:txBody>
                    <a:bodyPr/>
                    <a:lstStyle/>
                    <a:p>
                      <a:pPr algn="ctr"/>
                      <a:r>
                        <a:rPr lang="en-TW" sz="1600" b="0" dirty="0">
                          <a:latin typeface="PingFang HK" panose="020B0400000000000000" pitchFamily="34" charset="-120"/>
                          <a:ea typeface="PingFang HK" panose="020B0400000000000000" pitchFamily="34" charset="-120"/>
                        </a:rPr>
                        <a:t>使用GridSearch, cross validation</a:t>
                      </a:r>
                      <a:r>
                        <a:rPr lang="zh-CN" altLang="en-US" sz="1600" b="0" dirty="0">
                          <a:latin typeface="PingFang HK" panose="020B0400000000000000" pitchFamily="34" charset="-120"/>
                          <a:ea typeface="PingFang HK" panose="020B0400000000000000" pitchFamily="34" charset="-120"/>
                        </a:rPr>
                        <a:t> </a:t>
                      </a:r>
                      <a:endParaRPr lang="en-US" altLang="zh-CN" sz="1600" b="0" dirty="0">
                        <a:latin typeface="PingFang HK" panose="020B0400000000000000" pitchFamily="34" charset="-120"/>
                        <a:ea typeface="PingFang HK" panose="020B0400000000000000" pitchFamily="34" charset="-120"/>
                      </a:endParaRPr>
                    </a:p>
                    <a:p>
                      <a:pPr algn="ctr"/>
                      <a:r>
                        <a:rPr lang="zh-CN" altLang="en-US" sz="1600" b="0" dirty="0">
                          <a:latin typeface="PingFang HK" panose="020B0400000000000000" pitchFamily="34" charset="-120"/>
                          <a:ea typeface="PingFang HK" panose="020B0400000000000000" pitchFamily="34" charset="-120"/>
                        </a:rPr>
                        <a:t>进行</a:t>
                      </a:r>
                      <a:r>
                        <a:rPr lang="zh-CN" altLang="en-TW" sz="1600" b="0" dirty="0">
                          <a:latin typeface="PingFang HK" panose="020B0400000000000000" pitchFamily="34" charset="-120"/>
                          <a:ea typeface="PingFang HK" panose="020B0400000000000000" pitchFamily="34" charset="-120"/>
                        </a:rPr>
                        <a:t>自动调参</a:t>
                      </a:r>
                      <a:r>
                        <a:rPr lang="zh-CN" altLang="en-US" sz="1600" b="0" dirty="0">
                          <a:latin typeface="PingFang HK" panose="020B0400000000000000" pitchFamily="34" charset="-120"/>
                          <a:ea typeface="PingFang HK" panose="020B0400000000000000" pitchFamily="34" charset="-120"/>
                        </a:rPr>
                        <a:t>。</a:t>
                      </a:r>
                      <a:endParaRPr lang="en-TW" sz="1600" b="0" dirty="0">
                        <a:latin typeface="PingFang HK" panose="020B0400000000000000" pitchFamily="34" charset="-120"/>
                        <a:ea typeface="PingFang HK" panose="020B0400000000000000" pitchFamily="34" charset="-120"/>
                      </a:endParaRPr>
                    </a:p>
                  </a:txBody>
                  <a:tcPr anchor="ctr">
                    <a:solidFill>
                      <a:srgbClr val="FF704A">
                        <a:alpha val="20000"/>
                      </a:srgbClr>
                    </a:solidFill>
                  </a:tcPr>
                </a:tc>
                <a:extLst>
                  <a:ext uri="{0D108BD9-81ED-4DB2-BD59-A6C34878D82A}">
                    <a16:rowId xmlns:a16="http://schemas.microsoft.com/office/drawing/2014/main" val="3430746459"/>
                  </a:ext>
                </a:extLst>
              </a:tr>
              <a:tr h="855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TW" b="0" dirty="0">
                          <a:latin typeface="PingFang HK" panose="020B0400000000000000" pitchFamily="34" charset="-120"/>
                          <a:ea typeface="PingFang HK" panose="020B0400000000000000" pitchFamily="34" charset="-120"/>
                        </a:rPr>
                        <a:t>模型训练</a:t>
                      </a:r>
                      <a:r>
                        <a:rPr lang="zh-CN" altLang="en-US" b="0" dirty="0">
                          <a:latin typeface="PingFang HK" panose="020B0400000000000000" pitchFamily="34" charset="-120"/>
                          <a:ea typeface="PingFang HK" panose="020B0400000000000000" pitchFamily="34" charset="-120"/>
                        </a:rPr>
                        <a:t>（小分类）</a:t>
                      </a:r>
                      <a:endParaRPr lang="en-TW" b="0" dirty="0">
                        <a:latin typeface="PingFang HK" panose="020B0400000000000000" pitchFamily="34" charset="-120"/>
                        <a:ea typeface="PingFang HK" panose="020B0400000000000000"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a:latin typeface="PingFang HK" panose="020B0400000000000000" pitchFamily="34" charset="-120"/>
                          <a:ea typeface="PingFang HK" panose="020B0400000000000000" pitchFamily="34" charset="-120"/>
                        </a:rPr>
                        <a:t>-</a:t>
                      </a:r>
                      <a:r>
                        <a:rPr lang="zh-CN" altLang="en-US" sz="1400" b="0" dirty="0">
                          <a:latin typeface="PingFang HK" panose="020B0400000000000000" pitchFamily="34" charset="-120"/>
                          <a:ea typeface="PingFang HK" panose="020B0400000000000000" pitchFamily="34" charset="-120"/>
                        </a:rPr>
                        <a:t> </a:t>
                      </a:r>
                      <a:r>
                        <a:rPr lang="en-TW" sz="1400" b="0" dirty="0">
                          <a:latin typeface="PingFang HK" panose="020B0400000000000000" pitchFamily="34" charset="-120"/>
                          <a:ea typeface="PingFang HK" panose="020B0400000000000000" pitchFamily="34" charset="-120"/>
                        </a:rPr>
                        <a:t>文本相似度distance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0" dirty="0">
                          <a:latin typeface="PingFang HK" panose="020B0400000000000000" pitchFamily="34" charset="-120"/>
                          <a:ea typeface="PingFang HK" panose="020B0400000000000000" pitchFamily="34" charset="-120"/>
                        </a:rPr>
                        <a:t>-</a:t>
                      </a:r>
                      <a:r>
                        <a:rPr lang="zh-CN" altLang="en-US" sz="1400" b="0" dirty="0">
                          <a:latin typeface="PingFang HK" panose="020B0400000000000000" pitchFamily="34" charset="-120"/>
                          <a:ea typeface="PingFang HK" panose="020B0400000000000000" pitchFamily="34" charset="-120"/>
                        </a:rPr>
                        <a:t> </a:t>
                      </a:r>
                      <a:r>
                        <a:rPr lang="en-US" sz="1400" b="0" dirty="0">
                          <a:latin typeface="PingFang HK" panose="020B0400000000000000" pitchFamily="34" charset="-120"/>
                          <a:ea typeface="PingFang HK" panose="020B0400000000000000" pitchFamily="34" charset="-120"/>
                        </a:rPr>
                        <a:t>W</a:t>
                      </a:r>
                      <a:r>
                        <a:rPr lang="en-TW" sz="1400" b="0" dirty="0">
                          <a:latin typeface="PingFang HK" panose="020B0400000000000000" pitchFamily="34" charset="-120"/>
                          <a:ea typeface="PingFang HK" panose="020B0400000000000000" pitchFamily="34" charset="-120"/>
                        </a:rPr>
                        <a:t>ord2vec</a:t>
                      </a:r>
                      <a:r>
                        <a:rPr lang="zh-CN" altLang="en-US" sz="1400" b="0" dirty="0">
                          <a:latin typeface="PingFang HK" panose="020B0400000000000000" pitchFamily="34" charset="-120"/>
                          <a:ea typeface="PingFang HK" panose="020B0400000000000000" pitchFamily="34" charset="-120"/>
                        </a:rPr>
                        <a:t>：寻找相似词</a:t>
                      </a:r>
                      <a:endParaRPr lang="en-TW" sz="1400" b="0" dirty="0">
                        <a:latin typeface="PingFang HK" panose="020B0400000000000000" pitchFamily="34" charset="-120"/>
                        <a:ea typeface="PingFang HK" panose="020B0400000000000000"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b="1" dirty="0">
                          <a:solidFill>
                            <a:srgbClr val="00B0F0"/>
                          </a:solidFill>
                          <a:latin typeface="PingFang HK" panose="020B0400000000000000" pitchFamily="34" charset="-120"/>
                          <a:ea typeface="PingFang HK" panose="020B0400000000000000" pitchFamily="34" charset="-120"/>
                        </a:rPr>
                        <a:t>-</a:t>
                      </a:r>
                      <a:r>
                        <a:rPr lang="zh-CN" altLang="en-US" sz="1400" b="1" dirty="0">
                          <a:solidFill>
                            <a:srgbClr val="00B0F0"/>
                          </a:solidFill>
                          <a:latin typeface="PingFang HK" panose="020B0400000000000000" pitchFamily="34" charset="-120"/>
                          <a:ea typeface="PingFang HK" panose="020B0400000000000000" pitchFamily="34" charset="-120"/>
                        </a:rPr>
                        <a:t> </a:t>
                      </a:r>
                      <a:r>
                        <a:rPr lang="en-TW" sz="1400" b="1" dirty="0">
                          <a:solidFill>
                            <a:srgbClr val="00B0F0"/>
                          </a:solidFill>
                          <a:latin typeface="PingFang HK" panose="020B0400000000000000" pitchFamily="34" charset="-120"/>
                          <a:ea typeface="PingFang HK" panose="020B0400000000000000" pitchFamily="34" charset="-120"/>
                        </a:rPr>
                        <a:t>classification模型 </a:t>
                      </a:r>
                      <a:r>
                        <a:rPr lang="en-US" altLang="zh-CN" sz="1400" b="0" dirty="0">
                          <a:solidFill>
                            <a:schemeClr val="tx1"/>
                          </a:solidFill>
                          <a:latin typeface="PingFang HK" panose="020B0400000000000000" pitchFamily="34" charset="-120"/>
                          <a:ea typeface="PingFang HK" panose="020B0400000000000000" pitchFamily="34" charset="-120"/>
                        </a:rPr>
                        <a:t>( </a:t>
                      </a:r>
                      <a:r>
                        <a:rPr lang="en-US" altLang="zh-CN" sz="1400" b="0" i="0" dirty="0">
                          <a:solidFill>
                            <a:schemeClr val="tx1"/>
                          </a:solidFill>
                          <a:effectLst/>
                          <a:latin typeface="PingFang HK" panose="020B0400000000000000" pitchFamily="34" charset="-120"/>
                          <a:ea typeface="PingFang HK" panose="020B0400000000000000" pitchFamily="34" charset="-120"/>
                        </a:rPr>
                        <a:t>Label</a:t>
                      </a:r>
                      <a:r>
                        <a:rPr lang="zh-CN" altLang="en-US" sz="1400" b="0" i="0" dirty="0">
                          <a:solidFill>
                            <a:schemeClr val="tx1"/>
                          </a:solidFill>
                          <a:effectLst/>
                          <a:latin typeface="PingFang HK" panose="020B0400000000000000" pitchFamily="34" charset="-120"/>
                          <a:ea typeface="PingFang HK" panose="020B0400000000000000" pitchFamily="34" charset="-120"/>
                        </a:rPr>
                        <a:t> ： 商品小项 </a:t>
                      </a:r>
                      <a:r>
                        <a:rPr lang="en-US" altLang="zh-CN" sz="1400" b="0" i="0" dirty="0">
                          <a:solidFill>
                            <a:schemeClr val="tx1"/>
                          </a:solidFill>
                          <a:effectLst/>
                          <a:latin typeface="PingFang HK" panose="020B0400000000000000" pitchFamily="34" charset="-120"/>
                          <a:ea typeface="PingFang HK" panose="020B0400000000000000" pitchFamily="34" charset="-120"/>
                        </a:rPr>
                        <a:t>)</a:t>
                      </a:r>
                      <a:endParaRPr lang="en-TW" sz="1400" b="1" dirty="0">
                        <a:solidFill>
                          <a:srgbClr val="00B0F0"/>
                        </a:solidFill>
                        <a:latin typeface="PingFang HK" panose="020B0400000000000000" pitchFamily="34" charset="-120"/>
                        <a:ea typeface="PingFang HK" panose="020B0400000000000000" pitchFamily="34" charset="-120"/>
                      </a:endParaRPr>
                    </a:p>
                  </a:txBody>
                  <a:tcPr anchor="ctr"/>
                </a:tc>
                <a:tc>
                  <a:txBody>
                    <a:bodyPr/>
                    <a:lstStyle/>
                    <a:p>
                      <a:pPr algn="ctr"/>
                      <a:endParaRPr lang="en-TW" b="0" dirty="0">
                        <a:latin typeface="PingFang HK" panose="020B0400000000000000" pitchFamily="34" charset="-120"/>
                        <a:ea typeface="PingFang HK" panose="020B0400000000000000" pitchFamily="34" charset="-120"/>
                      </a:endParaRPr>
                    </a:p>
                  </a:txBody>
                  <a:tcPr anchor="ctr"/>
                </a:tc>
                <a:extLst>
                  <a:ext uri="{0D108BD9-81ED-4DB2-BD59-A6C34878D82A}">
                    <a16:rowId xmlns:a16="http://schemas.microsoft.com/office/drawing/2014/main" val="344225184"/>
                  </a:ext>
                </a:extLst>
              </a:tr>
            </a:tbl>
          </a:graphicData>
        </a:graphic>
      </p:graphicFrame>
      <p:cxnSp>
        <p:nvCxnSpPr>
          <p:cNvPr id="8" name="Straight Arrow Connector 7">
            <a:extLst>
              <a:ext uri="{FF2B5EF4-FFF2-40B4-BE49-F238E27FC236}">
                <a16:creationId xmlns:a16="http://schemas.microsoft.com/office/drawing/2014/main" id="{1CDAE6FC-791F-444F-A789-EA3AA643C787}"/>
              </a:ext>
            </a:extLst>
          </p:cNvPr>
          <p:cNvCxnSpPr/>
          <p:nvPr/>
        </p:nvCxnSpPr>
        <p:spPr>
          <a:xfrm>
            <a:off x="2080166" y="1937577"/>
            <a:ext cx="0" cy="3681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BB37F02D-82E1-6240-AFD8-049638F2E50E}"/>
              </a:ext>
            </a:extLst>
          </p:cNvPr>
          <p:cNvCxnSpPr/>
          <p:nvPr/>
        </p:nvCxnSpPr>
        <p:spPr>
          <a:xfrm>
            <a:off x="2080166" y="2783377"/>
            <a:ext cx="0" cy="3681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47A192F4-7928-F24D-B756-1B58DB80F99E}"/>
              </a:ext>
            </a:extLst>
          </p:cNvPr>
          <p:cNvCxnSpPr/>
          <p:nvPr/>
        </p:nvCxnSpPr>
        <p:spPr>
          <a:xfrm>
            <a:off x="2080166" y="3685032"/>
            <a:ext cx="0" cy="3681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B818F7E0-1808-9448-B140-1CF4558B47AE}"/>
              </a:ext>
            </a:extLst>
          </p:cNvPr>
          <p:cNvCxnSpPr/>
          <p:nvPr/>
        </p:nvCxnSpPr>
        <p:spPr>
          <a:xfrm>
            <a:off x="2080166" y="4537561"/>
            <a:ext cx="0" cy="3681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29F4C47A-CE08-C242-B28E-79BFE46A3710}"/>
              </a:ext>
            </a:extLst>
          </p:cNvPr>
          <p:cNvCxnSpPr/>
          <p:nvPr/>
        </p:nvCxnSpPr>
        <p:spPr>
          <a:xfrm>
            <a:off x="2080166" y="5376513"/>
            <a:ext cx="0" cy="3681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27449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39ADDED-4909-4241-A920-A4398FE36458}"/>
              </a:ext>
            </a:extLst>
          </p:cNvPr>
          <p:cNvPicPr>
            <a:picLocks noChangeAspect="1"/>
          </p:cNvPicPr>
          <p:nvPr/>
        </p:nvPicPr>
        <p:blipFill>
          <a:blip r:embed="rId2"/>
          <a:stretch>
            <a:fillRect/>
          </a:stretch>
        </p:blipFill>
        <p:spPr>
          <a:xfrm>
            <a:off x="-35858" y="-112058"/>
            <a:ext cx="1995869" cy="7082116"/>
          </a:xfrm>
          <a:prstGeom prst="rect">
            <a:avLst/>
          </a:prstGeom>
        </p:spPr>
      </p:pic>
      <p:pic>
        <p:nvPicPr>
          <p:cNvPr id="12" name="Picture 11">
            <a:extLst>
              <a:ext uri="{FF2B5EF4-FFF2-40B4-BE49-F238E27FC236}">
                <a16:creationId xmlns:a16="http://schemas.microsoft.com/office/drawing/2014/main" id="{AE2C474F-D9A3-6640-89DA-6FEF265D98B2}"/>
              </a:ext>
            </a:extLst>
          </p:cNvPr>
          <p:cNvPicPr>
            <a:picLocks noChangeAspect="1"/>
          </p:cNvPicPr>
          <p:nvPr/>
        </p:nvPicPr>
        <p:blipFill>
          <a:blip r:embed="rId3"/>
          <a:stretch>
            <a:fillRect/>
          </a:stretch>
        </p:blipFill>
        <p:spPr>
          <a:xfrm>
            <a:off x="300166" y="3303016"/>
            <a:ext cx="1574800" cy="2057400"/>
          </a:xfrm>
          <a:prstGeom prst="rect">
            <a:avLst/>
          </a:prstGeom>
        </p:spPr>
      </p:pic>
      <p:sp>
        <p:nvSpPr>
          <p:cNvPr id="10" name="Rectangle 9">
            <a:extLst>
              <a:ext uri="{FF2B5EF4-FFF2-40B4-BE49-F238E27FC236}">
                <a16:creationId xmlns:a16="http://schemas.microsoft.com/office/drawing/2014/main" id="{31122534-DE1F-374C-8905-A479720C65C0}"/>
              </a:ext>
            </a:extLst>
          </p:cNvPr>
          <p:cNvSpPr/>
          <p:nvPr/>
        </p:nvSpPr>
        <p:spPr>
          <a:xfrm>
            <a:off x="404874" y="3429000"/>
            <a:ext cx="1114408" cy="369332"/>
          </a:xfrm>
          <a:prstGeom prst="rect">
            <a:avLst/>
          </a:prstGeom>
        </p:spPr>
        <p:txBody>
          <a:bodyPr wrap="none">
            <a:spAutoFit/>
          </a:bodyPr>
          <a:lstStyle/>
          <a:p>
            <a:pPr algn="ctr"/>
            <a:r>
              <a:rPr lang="ja-JP" altLang="en-US" b="1">
                <a:solidFill>
                  <a:schemeClr val="bg1"/>
                </a:solidFill>
                <a:effectLst/>
                <a:latin typeface="PingFang HK" panose="020B0400000000000000" pitchFamily="34" charset="-120"/>
                <a:ea typeface="PingFang HK" panose="020B0400000000000000" pitchFamily="34" charset="-120"/>
              </a:rPr>
              <a:t>具体步骤</a:t>
            </a:r>
            <a:endParaRPr lang="en-US" altLang="ja-JP" b="1" dirty="0">
              <a:solidFill>
                <a:schemeClr val="bg1"/>
              </a:solidFill>
              <a:effectLst/>
              <a:latin typeface="PingFang HK" panose="020B0400000000000000" pitchFamily="34" charset="-120"/>
              <a:ea typeface="PingFang HK" panose="020B0400000000000000" pitchFamily="34" charset="-120"/>
            </a:endParaRPr>
          </a:p>
        </p:txBody>
      </p:sp>
      <p:sp>
        <p:nvSpPr>
          <p:cNvPr id="2" name="Oval 1">
            <a:extLst>
              <a:ext uri="{FF2B5EF4-FFF2-40B4-BE49-F238E27FC236}">
                <a16:creationId xmlns:a16="http://schemas.microsoft.com/office/drawing/2014/main" id="{6B439CEB-11A1-B94E-91E1-C75E16C49114}"/>
              </a:ext>
            </a:extLst>
          </p:cNvPr>
          <p:cNvSpPr/>
          <p:nvPr/>
        </p:nvSpPr>
        <p:spPr>
          <a:xfrm>
            <a:off x="5971878" y="364054"/>
            <a:ext cx="1342103" cy="1342800"/>
          </a:xfrm>
          <a:prstGeom prst="ellipse">
            <a:avLst/>
          </a:prstGeom>
          <a:solidFill>
            <a:srgbClr val="F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分词</a:t>
            </a:r>
          </a:p>
        </p:txBody>
      </p:sp>
      <p:sp>
        <p:nvSpPr>
          <p:cNvPr id="7" name="Rectangle 6">
            <a:extLst>
              <a:ext uri="{FF2B5EF4-FFF2-40B4-BE49-F238E27FC236}">
                <a16:creationId xmlns:a16="http://schemas.microsoft.com/office/drawing/2014/main" id="{0C6D5FC3-8509-614E-BC78-A8EC78F3FEFC}"/>
              </a:ext>
            </a:extLst>
          </p:cNvPr>
          <p:cNvSpPr/>
          <p:nvPr/>
        </p:nvSpPr>
        <p:spPr>
          <a:xfrm>
            <a:off x="2678776" y="872407"/>
            <a:ext cx="2262158" cy="369332"/>
          </a:xfrm>
          <a:prstGeom prst="rect">
            <a:avLst/>
          </a:prstGeom>
        </p:spPr>
        <p:txBody>
          <a:bodyPr wrap="none">
            <a:spAutoFit/>
          </a:bodyPr>
          <a:lstStyle/>
          <a:p>
            <a:pPr algn="ctr"/>
            <a:r>
              <a:rPr lang="ja-JP" altLang="en-US" b="1">
                <a:effectLst/>
                <a:latin typeface="PingFang HK" panose="020B0400000000000000" pitchFamily="34" charset="-120"/>
                <a:ea typeface="PingFang HK" panose="020B0400000000000000" pitchFamily="34" charset="-120"/>
              </a:rPr>
              <a:t>巧克力奶油</a:t>
            </a:r>
            <a:r>
              <a:rPr lang="zh-CN" altLang="en-US" b="1" dirty="0">
                <a:effectLst/>
                <a:latin typeface="PingFang HK" panose="020B0400000000000000" pitchFamily="34" charset="-120"/>
                <a:ea typeface="PingFang HK" panose="020B0400000000000000" pitchFamily="34" charset="-120"/>
              </a:rPr>
              <a:t>（</a:t>
            </a:r>
            <a:r>
              <a:rPr lang="ja-JP" altLang="en-US" b="1">
                <a:effectLst/>
                <a:latin typeface="PingFang HK" panose="020B0400000000000000" pitchFamily="34" charset="-120"/>
                <a:ea typeface="PingFang HK" panose="020B0400000000000000" pitchFamily="34" charset="-120"/>
              </a:rPr>
              <a:t>五包</a:t>
            </a:r>
            <a:r>
              <a:rPr lang="zh-CN" altLang="en-US" b="1" dirty="0">
                <a:effectLst/>
                <a:latin typeface="PingFang HK" panose="020B0400000000000000" pitchFamily="34" charset="-120"/>
                <a:ea typeface="PingFang HK" panose="020B0400000000000000" pitchFamily="34" charset="-120"/>
              </a:rPr>
              <a:t>）</a:t>
            </a:r>
            <a:endParaRPr lang="en-US" altLang="ja-JP" b="1" dirty="0">
              <a:effectLst/>
              <a:latin typeface="PingFang HK" panose="020B0400000000000000" pitchFamily="34" charset="-120"/>
              <a:ea typeface="PingFang HK" panose="020B0400000000000000" pitchFamily="34" charset="-120"/>
            </a:endParaRPr>
          </a:p>
        </p:txBody>
      </p:sp>
      <p:sp>
        <p:nvSpPr>
          <p:cNvPr id="11" name="Rectangle 10">
            <a:extLst>
              <a:ext uri="{FF2B5EF4-FFF2-40B4-BE49-F238E27FC236}">
                <a16:creationId xmlns:a16="http://schemas.microsoft.com/office/drawing/2014/main" id="{D59822E1-268C-5047-9051-94D70FEE7CE3}"/>
              </a:ext>
            </a:extLst>
          </p:cNvPr>
          <p:cNvSpPr/>
          <p:nvPr/>
        </p:nvSpPr>
        <p:spPr>
          <a:xfrm>
            <a:off x="8524694" y="850788"/>
            <a:ext cx="3262432" cy="369332"/>
          </a:xfrm>
          <a:prstGeom prst="rect">
            <a:avLst/>
          </a:prstGeom>
        </p:spPr>
        <p:txBody>
          <a:bodyPr wrap="none">
            <a:spAutoFit/>
          </a:bodyPr>
          <a:lstStyle/>
          <a:p>
            <a:pPr algn="ctr"/>
            <a:r>
              <a:rPr lang="zh-CN" altLang="en-US" b="1" dirty="0">
                <a:effectLst/>
                <a:latin typeface="PingFang HK" panose="020B0400000000000000" pitchFamily="34" charset="-120"/>
                <a:ea typeface="PingFang HK" panose="020B0400000000000000" pitchFamily="34" charset="-120"/>
              </a:rPr>
              <a:t>“</a:t>
            </a:r>
            <a:r>
              <a:rPr lang="ja-JP" altLang="en-US" b="1">
                <a:effectLst/>
                <a:latin typeface="PingFang HK" panose="020B0400000000000000" pitchFamily="34" charset="-120"/>
                <a:ea typeface="PingFang HK" panose="020B0400000000000000" pitchFamily="34" charset="-120"/>
              </a:rPr>
              <a:t>巧克力</a:t>
            </a:r>
            <a:r>
              <a:rPr lang="zh-CN" altLang="en-US" b="1" dirty="0">
                <a:effectLst/>
                <a:latin typeface="PingFang HK" panose="020B0400000000000000" pitchFamily="34" charset="-120"/>
                <a:ea typeface="PingFang HK" panose="020B0400000000000000" pitchFamily="34" charset="-120"/>
              </a:rPr>
              <a:t>”</a:t>
            </a:r>
            <a:r>
              <a:rPr lang="zh-CN" altLang="en-US" b="1" dirty="0">
                <a:latin typeface="PingFang HK" panose="020B0400000000000000" pitchFamily="34" charset="-120"/>
                <a:ea typeface="PingFang HK" panose="020B0400000000000000" pitchFamily="34" charset="-120"/>
              </a:rPr>
              <a:t>   </a:t>
            </a:r>
            <a:r>
              <a:rPr lang="zh-CN" altLang="en-US" b="1" dirty="0">
                <a:effectLst/>
                <a:latin typeface="PingFang HK" panose="020B0400000000000000" pitchFamily="34" charset="-120"/>
                <a:ea typeface="PingFang HK" panose="020B0400000000000000" pitchFamily="34" charset="-120"/>
              </a:rPr>
              <a:t>“</a:t>
            </a:r>
            <a:r>
              <a:rPr lang="ja-JP" altLang="en-US" b="1">
                <a:effectLst/>
                <a:latin typeface="PingFang HK" panose="020B0400000000000000" pitchFamily="34" charset="-120"/>
                <a:ea typeface="PingFang HK" panose="020B0400000000000000" pitchFamily="34" charset="-120"/>
              </a:rPr>
              <a:t>奶油</a:t>
            </a:r>
            <a:r>
              <a:rPr lang="zh-CN" altLang="en-US" b="1" dirty="0">
                <a:effectLst/>
                <a:latin typeface="PingFang HK" panose="020B0400000000000000" pitchFamily="34" charset="-120"/>
                <a:ea typeface="PingFang HK" panose="020B0400000000000000" pitchFamily="34" charset="-120"/>
              </a:rPr>
              <a:t>”    “</a:t>
            </a:r>
            <a:r>
              <a:rPr lang="ja-JP" altLang="en-US" b="1">
                <a:effectLst/>
                <a:latin typeface="PingFang HK" panose="020B0400000000000000" pitchFamily="34" charset="-120"/>
                <a:ea typeface="PingFang HK" panose="020B0400000000000000" pitchFamily="34" charset="-120"/>
              </a:rPr>
              <a:t>五包</a:t>
            </a:r>
            <a:r>
              <a:rPr lang="zh-CN" altLang="en-US" b="1" dirty="0">
                <a:effectLst/>
                <a:latin typeface="PingFang HK" panose="020B0400000000000000" pitchFamily="34" charset="-120"/>
                <a:ea typeface="PingFang HK" panose="020B0400000000000000" pitchFamily="34" charset="-120"/>
              </a:rPr>
              <a:t>” </a:t>
            </a:r>
            <a:endParaRPr lang="en-US" altLang="ja-JP" b="1" dirty="0">
              <a:effectLst/>
              <a:latin typeface="PingFang HK" panose="020B0400000000000000" pitchFamily="34" charset="-120"/>
              <a:ea typeface="PingFang HK" panose="020B0400000000000000" pitchFamily="34" charset="-120"/>
            </a:endParaRPr>
          </a:p>
        </p:txBody>
      </p:sp>
      <p:sp>
        <p:nvSpPr>
          <p:cNvPr id="13" name="Oval 12">
            <a:extLst>
              <a:ext uri="{FF2B5EF4-FFF2-40B4-BE49-F238E27FC236}">
                <a16:creationId xmlns:a16="http://schemas.microsoft.com/office/drawing/2014/main" id="{EDF1B60C-5F1A-4942-AE7F-6C6D6BC9FC83}"/>
              </a:ext>
            </a:extLst>
          </p:cNvPr>
          <p:cNvSpPr/>
          <p:nvPr/>
        </p:nvSpPr>
        <p:spPr>
          <a:xfrm>
            <a:off x="9229735" y="2440980"/>
            <a:ext cx="1342103" cy="1342800"/>
          </a:xfrm>
          <a:prstGeom prst="ellipse">
            <a:avLst/>
          </a:prstGeom>
          <a:solidFill>
            <a:srgbClr val="F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去除</a:t>
            </a:r>
          </a:p>
          <a:p>
            <a:pPr algn="ctr"/>
            <a:r>
              <a:rPr lang="en-TW" dirty="0"/>
              <a:t>停用词</a:t>
            </a:r>
          </a:p>
        </p:txBody>
      </p:sp>
      <p:sp>
        <p:nvSpPr>
          <p:cNvPr id="14" name="Rectangle 13">
            <a:extLst>
              <a:ext uri="{FF2B5EF4-FFF2-40B4-BE49-F238E27FC236}">
                <a16:creationId xmlns:a16="http://schemas.microsoft.com/office/drawing/2014/main" id="{08DEA9EE-B75F-A14D-9827-3BDC8A639773}"/>
              </a:ext>
            </a:extLst>
          </p:cNvPr>
          <p:cNvSpPr/>
          <p:nvPr/>
        </p:nvSpPr>
        <p:spPr>
          <a:xfrm>
            <a:off x="5897394" y="2959346"/>
            <a:ext cx="2133918" cy="369332"/>
          </a:xfrm>
          <a:prstGeom prst="rect">
            <a:avLst/>
          </a:prstGeom>
        </p:spPr>
        <p:txBody>
          <a:bodyPr wrap="none">
            <a:spAutoFit/>
          </a:bodyPr>
          <a:lstStyle/>
          <a:p>
            <a:pPr algn="ctr"/>
            <a:r>
              <a:rPr lang="zh-CN" altLang="en-US" b="1" dirty="0">
                <a:effectLst/>
                <a:latin typeface="PingFang HK" panose="020B0400000000000000" pitchFamily="34" charset="-120"/>
                <a:ea typeface="PingFang HK" panose="020B0400000000000000" pitchFamily="34" charset="-120"/>
              </a:rPr>
              <a:t>“</a:t>
            </a:r>
            <a:r>
              <a:rPr lang="ja-JP" altLang="en-US" b="1">
                <a:effectLst/>
                <a:latin typeface="PingFang HK" panose="020B0400000000000000" pitchFamily="34" charset="-120"/>
                <a:ea typeface="PingFang HK" panose="020B0400000000000000" pitchFamily="34" charset="-120"/>
              </a:rPr>
              <a:t>巧克力</a:t>
            </a:r>
            <a:r>
              <a:rPr lang="zh-CN" altLang="en-US" b="1" dirty="0">
                <a:effectLst/>
                <a:latin typeface="PingFang HK" panose="020B0400000000000000" pitchFamily="34" charset="-120"/>
                <a:ea typeface="PingFang HK" panose="020B0400000000000000" pitchFamily="34" charset="-120"/>
              </a:rPr>
              <a:t>”</a:t>
            </a:r>
            <a:r>
              <a:rPr lang="zh-CN" altLang="en-US" b="1" dirty="0">
                <a:latin typeface="PingFang HK" panose="020B0400000000000000" pitchFamily="34" charset="-120"/>
                <a:ea typeface="PingFang HK" panose="020B0400000000000000" pitchFamily="34" charset="-120"/>
              </a:rPr>
              <a:t>   </a:t>
            </a:r>
            <a:r>
              <a:rPr lang="zh-CN" altLang="en-US" b="1" dirty="0">
                <a:effectLst/>
                <a:latin typeface="PingFang HK" panose="020B0400000000000000" pitchFamily="34" charset="-120"/>
                <a:ea typeface="PingFang HK" panose="020B0400000000000000" pitchFamily="34" charset="-120"/>
              </a:rPr>
              <a:t>“</a:t>
            </a:r>
            <a:r>
              <a:rPr lang="ja-JP" altLang="en-US" b="1">
                <a:effectLst/>
                <a:latin typeface="PingFang HK" panose="020B0400000000000000" pitchFamily="34" charset="-120"/>
                <a:ea typeface="PingFang HK" panose="020B0400000000000000" pitchFamily="34" charset="-120"/>
              </a:rPr>
              <a:t>奶油</a:t>
            </a:r>
            <a:r>
              <a:rPr lang="zh-CN" altLang="en-US" b="1" dirty="0">
                <a:effectLst/>
                <a:latin typeface="PingFang HK" panose="020B0400000000000000" pitchFamily="34" charset="-120"/>
                <a:ea typeface="PingFang HK" panose="020B0400000000000000" pitchFamily="34" charset="-120"/>
              </a:rPr>
              <a:t>”</a:t>
            </a:r>
            <a:endParaRPr lang="en-US" altLang="ja-JP" b="1" dirty="0">
              <a:effectLst/>
              <a:latin typeface="PingFang HK" panose="020B0400000000000000" pitchFamily="34" charset="-120"/>
              <a:ea typeface="PingFang HK" panose="020B0400000000000000" pitchFamily="34" charset="-120"/>
            </a:endParaRPr>
          </a:p>
        </p:txBody>
      </p:sp>
      <p:sp>
        <p:nvSpPr>
          <p:cNvPr id="15" name="Oval 14">
            <a:extLst>
              <a:ext uri="{FF2B5EF4-FFF2-40B4-BE49-F238E27FC236}">
                <a16:creationId xmlns:a16="http://schemas.microsoft.com/office/drawing/2014/main" id="{EC037B44-50BD-614A-AC98-ADA0EBA68641}"/>
              </a:ext>
            </a:extLst>
          </p:cNvPr>
          <p:cNvSpPr/>
          <p:nvPr/>
        </p:nvSpPr>
        <p:spPr>
          <a:xfrm>
            <a:off x="3360342" y="2414894"/>
            <a:ext cx="1342103" cy="1342800"/>
          </a:xfrm>
          <a:prstGeom prst="ellipse">
            <a:avLst/>
          </a:prstGeom>
          <a:solidFill>
            <a:srgbClr val="F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搜索</a:t>
            </a:r>
          </a:p>
          <a:p>
            <a:pPr algn="ctr"/>
            <a:r>
              <a:rPr lang="en-TW" dirty="0"/>
              <a:t>个别</a:t>
            </a:r>
          </a:p>
          <a:p>
            <a:pPr algn="ctr"/>
            <a:r>
              <a:rPr lang="en-TW" dirty="0"/>
              <a:t>大分类</a:t>
            </a:r>
          </a:p>
        </p:txBody>
      </p:sp>
      <p:sp>
        <p:nvSpPr>
          <p:cNvPr id="16" name="Rectangle 15">
            <a:extLst>
              <a:ext uri="{FF2B5EF4-FFF2-40B4-BE49-F238E27FC236}">
                <a16:creationId xmlns:a16="http://schemas.microsoft.com/office/drawing/2014/main" id="{9F7D680F-A9E7-9A49-976C-AFDAC0460628}"/>
              </a:ext>
            </a:extLst>
          </p:cNvPr>
          <p:cNvSpPr/>
          <p:nvPr/>
        </p:nvSpPr>
        <p:spPr>
          <a:xfrm>
            <a:off x="2524329" y="4976915"/>
            <a:ext cx="2826415" cy="369332"/>
          </a:xfrm>
          <a:prstGeom prst="rect">
            <a:avLst/>
          </a:prstGeom>
        </p:spPr>
        <p:txBody>
          <a:bodyPr wrap="none">
            <a:spAutoFit/>
          </a:bodyPr>
          <a:lstStyle/>
          <a:p>
            <a:pPr algn="ctr"/>
            <a:r>
              <a:rPr lang="zh-CN" altLang="en-US" b="1" dirty="0">
                <a:effectLst/>
                <a:latin typeface="PingFang HK" panose="020B0400000000000000" pitchFamily="34" charset="-120"/>
                <a:ea typeface="PingFang HK" panose="020B0400000000000000" pitchFamily="34" charset="-120"/>
              </a:rPr>
              <a:t>“</a:t>
            </a:r>
            <a:r>
              <a:rPr lang="ja-JP" altLang="en-US" b="1">
                <a:effectLst/>
                <a:latin typeface="PingFang HK" panose="020B0400000000000000" pitchFamily="34" charset="-120"/>
                <a:ea typeface="PingFang HK" panose="020B0400000000000000" pitchFamily="34" charset="-120"/>
              </a:rPr>
              <a:t>糖果类食品</a:t>
            </a:r>
            <a:r>
              <a:rPr lang="zh-CN" altLang="en-US" b="1" dirty="0">
                <a:effectLst/>
                <a:latin typeface="PingFang HK" panose="020B0400000000000000" pitchFamily="34" charset="-120"/>
                <a:ea typeface="PingFang HK" panose="020B0400000000000000" pitchFamily="34" charset="-120"/>
              </a:rPr>
              <a:t>”</a:t>
            </a:r>
            <a:r>
              <a:rPr lang="zh-CN" altLang="en-US" b="1" dirty="0">
                <a:latin typeface="PingFang HK" panose="020B0400000000000000" pitchFamily="34" charset="-120"/>
                <a:ea typeface="PingFang HK" panose="020B0400000000000000" pitchFamily="34" charset="-120"/>
              </a:rPr>
              <a:t>   </a:t>
            </a:r>
            <a:r>
              <a:rPr lang="zh-CN" altLang="en-US" b="1" dirty="0">
                <a:effectLst/>
                <a:latin typeface="PingFang HK" panose="020B0400000000000000" pitchFamily="34" charset="-120"/>
                <a:ea typeface="PingFang HK" panose="020B0400000000000000" pitchFamily="34" charset="-120"/>
              </a:rPr>
              <a:t>“乳制品”</a:t>
            </a:r>
            <a:endParaRPr lang="en-US" altLang="ja-JP" b="1" dirty="0">
              <a:effectLst/>
              <a:latin typeface="PingFang HK" panose="020B0400000000000000" pitchFamily="34" charset="-120"/>
              <a:ea typeface="PingFang HK" panose="020B0400000000000000" pitchFamily="34" charset="-120"/>
            </a:endParaRPr>
          </a:p>
        </p:txBody>
      </p:sp>
      <p:sp>
        <p:nvSpPr>
          <p:cNvPr id="17" name="Oval 16">
            <a:extLst>
              <a:ext uri="{FF2B5EF4-FFF2-40B4-BE49-F238E27FC236}">
                <a16:creationId xmlns:a16="http://schemas.microsoft.com/office/drawing/2014/main" id="{E8C42012-1D20-B440-A17D-E18DA244FAA4}"/>
              </a:ext>
            </a:extLst>
          </p:cNvPr>
          <p:cNvSpPr/>
          <p:nvPr/>
        </p:nvSpPr>
        <p:spPr>
          <a:xfrm>
            <a:off x="5971878" y="4397848"/>
            <a:ext cx="1342103" cy="1342800"/>
          </a:xfrm>
          <a:prstGeom prst="ellipse">
            <a:avLst/>
          </a:prstGeom>
          <a:solidFill>
            <a:srgbClr val="FF4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W" dirty="0"/>
              <a:t>搜索</a:t>
            </a:r>
          </a:p>
          <a:p>
            <a:pPr algn="ctr"/>
            <a:r>
              <a:rPr lang="en-TW" dirty="0"/>
              <a:t>小分类</a:t>
            </a:r>
          </a:p>
        </p:txBody>
      </p:sp>
      <p:sp>
        <p:nvSpPr>
          <p:cNvPr id="18" name="Rectangle 17">
            <a:extLst>
              <a:ext uri="{FF2B5EF4-FFF2-40B4-BE49-F238E27FC236}">
                <a16:creationId xmlns:a16="http://schemas.microsoft.com/office/drawing/2014/main" id="{C81E9A0F-69DF-1A47-83D3-5299D37280CF}"/>
              </a:ext>
            </a:extLst>
          </p:cNvPr>
          <p:cNvSpPr/>
          <p:nvPr/>
        </p:nvSpPr>
        <p:spPr>
          <a:xfrm>
            <a:off x="8745055" y="4669803"/>
            <a:ext cx="2621230" cy="923330"/>
          </a:xfrm>
          <a:prstGeom prst="rect">
            <a:avLst/>
          </a:prstGeom>
        </p:spPr>
        <p:txBody>
          <a:bodyPr wrap="none">
            <a:spAutoFit/>
          </a:bodyPr>
          <a:lstStyle/>
          <a:p>
            <a:pPr algn="ctr"/>
            <a:r>
              <a:rPr lang="zh-CN" altLang="en-US" b="1" dirty="0">
                <a:effectLst/>
                <a:latin typeface="PingFang HK" panose="020B0400000000000000" pitchFamily="34" charset="-120"/>
                <a:ea typeface="PingFang HK" panose="020B0400000000000000" pitchFamily="34" charset="-120"/>
              </a:rPr>
              <a:t>“</a:t>
            </a:r>
            <a:r>
              <a:rPr lang="ja-JP" altLang="en-US" b="1">
                <a:effectLst/>
                <a:latin typeface="PingFang HK" panose="020B0400000000000000" pitchFamily="34" charset="-120"/>
                <a:ea typeface="PingFang HK" panose="020B0400000000000000" pitchFamily="34" charset="-120"/>
              </a:rPr>
              <a:t>巧克力制品</a:t>
            </a:r>
            <a:r>
              <a:rPr lang="zh-CN" altLang="en-US" b="1" dirty="0">
                <a:effectLst/>
                <a:latin typeface="PingFang HK" panose="020B0400000000000000" pitchFamily="34" charset="-120"/>
                <a:ea typeface="PingFang HK" panose="020B0400000000000000" pitchFamily="34" charset="-120"/>
              </a:rPr>
              <a:t>”</a:t>
            </a:r>
            <a:r>
              <a:rPr lang="zh-CN" altLang="en-US" b="1" dirty="0">
                <a:latin typeface="PingFang HK" panose="020B0400000000000000" pitchFamily="34" charset="-120"/>
                <a:ea typeface="PingFang HK" panose="020B0400000000000000" pitchFamily="34" charset="-120"/>
              </a:rPr>
              <a:t>  </a:t>
            </a:r>
            <a:endParaRPr lang="en-US" altLang="zh-CN" b="1" dirty="0">
              <a:latin typeface="PingFang HK" panose="020B0400000000000000" pitchFamily="34" charset="-120"/>
              <a:ea typeface="PingFang HK" panose="020B0400000000000000" pitchFamily="34" charset="-120"/>
            </a:endParaRPr>
          </a:p>
          <a:p>
            <a:pPr algn="ctr"/>
            <a:endParaRPr lang="en-US" altLang="zh-CN" b="1" dirty="0">
              <a:latin typeface="PingFang HK" panose="020B0400000000000000" pitchFamily="34" charset="-120"/>
              <a:ea typeface="PingFang HK" panose="020B0400000000000000" pitchFamily="34" charset="-120"/>
            </a:endParaRPr>
          </a:p>
          <a:p>
            <a:pPr algn="ctr"/>
            <a:r>
              <a:rPr lang="zh-CN" altLang="en-US" b="1" dirty="0">
                <a:latin typeface="PingFang HK" panose="020B0400000000000000" pitchFamily="34" charset="-120"/>
                <a:ea typeface="PingFang HK" panose="020B0400000000000000" pitchFamily="34" charset="-120"/>
              </a:rPr>
              <a:t> </a:t>
            </a:r>
            <a:r>
              <a:rPr lang="zh-CN" altLang="en-US" b="1" dirty="0">
                <a:effectLst/>
                <a:latin typeface="PingFang HK" panose="020B0400000000000000" pitchFamily="34" charset="-120"/>
                <a:ea typeface="PingFang HK" panose="020B0400000000000000" pitchFamily="34" charset="-120"/>
              </a:rPr>
              <a:t>“</a:t>
            </a:r>
            <a:r>
              <a:rPr lang="ja-JP" altLang="en-US" b="1">
                <a:latin typeface="PingFang HK" panose="020B0400000000000000" pitchFamily="34" charset="-120"/>
                <a:ea typeface="PingFang HK" panose="020B0400000000000000" pitchFamily="34" charset="-120"/>
              </a:rPr>
              <a:t>固体及半固体乳制品</a:t>
            </a:r>
            <a:r>
              <a:rPr lang="zh-CN" altLang="en-US" b="1" dirty="0">
                <a:effectLst/>
                <a:latin typeface="PingFang HK" panose="020B0400000000000000" pitchFamily="34" charset="-120"/>
                <a:ea typeface="PingFang HK" panose="020B0400000000000000" pitchFamily="34" charset="-120"/>
              </a:rPr>
              <a:t>”</a:t>
            </a:r>
            <a:endParaRPr lang="en-US" altLang="ja-JP" b="1" dirty="0">
              <a:effectLst/>
              <a:latin typeface="PingFang HK" panose="020B0400000000000000" pitchFamily="34" charset="-120"/>
              <a:ea typeface="PingFang HK" panose="020B0400000000000000" pitchFamily="34" charset="-120"/>
            </a:endParaRPr>
          </a:p>
        </p:txBody>
      </p:sp>
      <p:sp>
        <p:nvSpPr>
          <p:cNvPr id="19" name="Rectangle 18">
            <a:extLst>
              <a:ext uri="{FF2B5EF4-FFF2-40B4-BE49-F238E27FC236}">
                <a16:creationId xmlns:a16="http://schemas.microsoft.com/office/drawing/2014/main" id="{98A32A8E-D940-1A48-BBD8-429419E5A12F}"/>
              </a:ext>
            </a:extLst>
          </p:cNvPr>
          <p:cNvSpPr/>
          <p:nvPr/>
        </p:nvSpPr>
        <p:spPr>
          <a:xfrm>
            <a:off x="2645911" y="6281511"/>
            <a:ext cx="2811988" cy="369332"/>
          </a:xfrm>
          <a:prstGeom prst="rect">
            <a:avLst/>
          </a:prstGeom>
        </p:spPr>
        <p:txBody>
          <a:bodyPr wrap="none">
            <a:spAutoFit/>
          </a:bodyPr>
          <a:lstStyle/>
          <a:p>
            <a:pPr algn="ctr"/>
            <a:r>
              <a:rPr lang="zh-CN" altLang="en-TW" b="1" dirty="0">
                <a:effectLst/>
                <a:latin typeface="PingFang HK" panose="020B0400000000000000" pitchFamily="34" charset="-120"/>
                <a:ea typeface="PingFang HK" panose="020B0400000000000000" pitchFamily="34" charset="-120"/>
              </a:rPr>
              <a:t>返回</a:t>
            </a:r>
            <a:r>
              <a:rPr lang="zh-CN" altLang="en-US" b="1" dirty="0">
                <a:effectLst/>
                <a:latin typeface="PingFang HK" panose="020B0400000000000000" pitchFamily="34" charset="-120"/>
                <a:ea typeface="PingFang HK" panose="020B0400000000000000" pitchFamily="34" charset="-120"/>
              </a:rPr>
              <a:t>所有该大类下的选项</a:t>
            </a:r>
            <a:endParaRPr lang="en-US" altLang="ja-JP" b="1" dirty="0">
              <a:effectLst/>
              <a:latin typeface="PingFang HK" panose="020B0400000000000000" pitchFamily="34" charset="-120"/>
              <a:ea typeface="PingFang HK" panose="020B0400000000000000" pitchFamily="34" charset="-120"/>
            </a:endParaRPr>
          </a:p>
        </p:txBody>
      </p:sp>
      <p:cxnSp>
        <p:nvCxnSpPr>
          <p:cNvPr id="5" name="Straight Arrow Connector 4">
            <a:extLst>
              <a:ext uri="{FF2B5EF4-FFF2-40B4-BE49-F238E27FC236}">
                <a16:creationId xmlns:a16="http://schemas.microsoft.com/office/drawing/2014/main" id="{C4142100-04D7-2A49-A2D5-463875CD0D1D}"/>
              </a:ext>
            </a:extLst>
          </p:cNvPr>
          <p:cNvCxnSpPr>
            <a:cxnSpLocks/>
          </p:cNvCxnSpPr>
          <p:nvPr/>
        </p:nvCxnSpPr>
        <p:spPr>
          <a:xfrm>
            <a:off x="4970516" y="1035454"/>
            <a:ext cx="665934" cy="0"/>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8406C529-0B10-4A43-B899-1C39AF4CAD69}"/>
              </a:ext>
            </a:extLst>
          </p:cNvPr>
          <p:cNvCxnSpPr>
            <a:cxnSpLocks/>
          </p:cNvCxnSpPr>
          <p:nvPr/>
        </p:nvCxnSpPr>
        <p:spPr>
          <a:xfrm>
            <a:off x="7660150" y="1035454"/>
            <a:ext cx="665934" cy="0"/>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18B5A59D-1101-9F4E-BDA5-71E963C44A5E}"/>
              </a:ext>
            </a:extLst>
          </p:cNvPr>
          <p:cNvCxnSpPr>
            <a:cxnSpLocks/>
          </p:cNvCxnSpPr>
          <p:nvPr/>
        </p:nvCxnSpPr>
        <p:spPr>
          <a:xfrm>
            <a:off x="9897733" y="1371905"/>
            <a:ext cx="0" cy="728889"/>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C65BF838-0F5B-D344-8213-F4B8EE8E4847}"/>
              </a:ext>
            </a:extLst>
          </p:cNvPr>
          <p:cNvCxnSpPr>
            <a:cxnSpLocks/>
          </p:cNvCxnSpPr>
          <p:nvPr/>
        </p:nvCxnSpPr>
        <p:spPr>
          <a:xfrm flipH="1">
            <a:off x="8120591" y="3093820"/>
            <a:ext cx="808206" cy="0"/>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9C9D09B9-372F-8B4E-B1B1-2E04E5843D5B}"/>
              </a:ext>
            </a:extLst>
          </p:cNvPr>
          <p:cNvCxnSpPr>
            <a:cxnSpLocks/>
          </p:cNvCxnSpPr>
          <p:nvPr/>
        </p:nvCxnSpPr>
        <p:spPr>
          <a:xfrm flipH="1">
            <a:off x="4999553" y="3112380"/>
            <a:ext cx="808206" cy="0"/>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D1986315-CABB-8C44-87FA-4396FFA8FD77}"/>
              </a:ext>
            </a:extLst>
          </p:cNvPr>
          <p:cNvCxnSpPr>
            <a:cxnSpLocks/>
          </p:cNvCxnSpPr>
          <p:nvPr/>
        </p:nvCxnSpPr>
        <p:spPr>
          <a:xfrm flipH="1">
            <a:off x="3198006" y="3955864"/>
            <a:ext cx="404103" cy="833455"/>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4F6A5955-2C03-5D4D-8430-2814CF62A13C}"/>
              </a:ext>
            </a:extLst>
          </p:cNvPr>
          <p:cNvCxnSpPr>
            <a:cxnSpLocks/>
          </p:cNvCxnSpPr>
          <p:nvPr/>
        </p:nvCxnSpPr>
        <p:spPr>
          <a:xfrm>
            <a:off x="4466279" y="3997081"/>
            <a:ext cx="266909" cy="792238"/>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7ADBF9DF-46FC-AE46-84BB-75BC89AC0C1A}"/>
              </a:ext>
            </a:extLst>
          </p:cNvPr>
          <p:cNvCxnSpPr>
            <a:cxnSpLocks/>
          </p:cNvCxnSpPr>
          <p:nvPr/>
        </p:nvCxnSpPr>
        <p:spPr>
          <a:xfrm flipV="1">
            <a:off x="7516077" y="4817227"/>
            <a:ext cx="1041490" cy="184666"/>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a:extLst>
              <a:ext uri="{FF2B5EF4-FFF2-40B4-BE49-F238E27FC236}">
                <a16:creationId xmlns:a16="http://schemas.microsoft.com/office/drawing/2014/main" id="{3F1BF3CF-67AD-CF42-9A07-3882611F7289}"/>
              </a:ext>
            </a:extLst>
          </p:cNvPr>
          <p:cNvCxnSpPr>
            <a:cxnSpLocks/>
          </p:cNvCxnSpPr>
          <p:nvPr/>
        </p:nvCxnSpPr>
        <p:spPr>
          <a:xfrm>
            <a:off x="7516077" y="5001892"/>
            <a:ext cx="1041490" cy="328116"/>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sp>
        <p:nvSpPr>
          <p:cNvPr id="35" name="Rectangle 34">
            <a:extLst>
              <a:ext uri="{FF2B5EF4-FFF2-40B4-BE49-F238E27FC236}">
                <a16:creationId xmlns:a16="http://schemas.microsoft.com/office/drawing/2014/main" id="{BDB681C1-7E70-C541-AD35-C3B535FD864D}"/>
              </a:ext>
            </a:extLst>
          </p:cNvPr>
          <p:cNvSpPr/>
          <p:nvPr/>
        </p:nvSpPr>
        <p:spPr>
          <a:xfrm>
            <a:off x="9237967" y="6281426"/>
            <a:ext cx="1569660" cy="369332"/>
          </a:xfrm>
          <a:prstGeom prst="rect">
            <a:avLst/>
          </a:prstGeom>
        </p:spPr>
        <p:txBody>
          <a:bodyPr wrap="none">
            <a:spAutoFit/>
          </a:bodyPr>
          <a:lstStyle/>
          <a:p>
            <a:pPr algn="ctr"/>
            <a:r>
              <a:rPr lang="zh-CN" altLang="en-TW" b="1" dirty="0">
                <a:effectLst/>
                <a:latin typeface="PingFang HK" panose="020B0400000000000000" pitchFamily="34" charset="-120"/>
                <a:ea typeface="PingFang HK" panose="020B0400000000000000" pitchFamily="34" charset="-120"/>
              </a:rPr>
              <a:t>返回</a:t>
            </a:r>
            <a:r>
              <a:rPr lang="zh-CN" altLang="en-US" b="1" dirty="0">
                <a:effectLst/>
                <a:latin typeface="PingFang HK" panose="020B0400000000000000" pitchFamily="34" charset="-120"/>
                <a:ea typeface="PingFang HK" panose="020B0400000000000000" pitchFamily="34" charset="-120"/>
              </a:rPr>
              <a:t>推荐选项</a:t>
            </a:r>
            <a:endParaRPr lang="en-US" altLang="ja-JP" b="1" dirty="0">
              <a:effectLst/>
              <a:latin typeface="PingFang HK" panose="020B0400000000000000" pitchFamily="34" charset="-120"/>
              <a:ea typeface="PingFang HK" panose="020B0400000000000000" pitchFamily="34" charset="-120"/>
            </a:endParaRPr>
          </a:p>
        </p:txBody>
      </p:sp>
      <p:cxnSp>
        <p:nvCxnSpPr>
          <p:cNvPr id="37" name="Straight Connector 36">
            <a:extLst>
              <a:ext uri="{FF2B5EF4-FFF2-40B4-BE49-F238E27FC236}">
                <a16:creationId xmlns:a16="http://schemas.microsoft.com/office/drawing/2014/main" id="{61EB2D2C-DEAF-594A-878E-C73D2D017E25}"/>
              </a:ext>
            </a:extLst>
          </p:cNvPr>
          <p:cNvCxnSpPr>
            <a:cxnSpLocks/>
          </p:cNvCxnSpPr>
          <p:nvPr/>
        </p:nvCxnSpPr>
        <p:spPr>
          <a:xfrm>
            <a:off x="2114119" y="6039191"/>
            <a:ext cx="9864280" cy="0"/>
          </a:xfrm>
          <a:prstGeom prst="line">
            <a:avLst/>
          </a:prstGeom>
          <a:ln>
            <a:solidFill>
              <a:srgbClr val="FF4D50"/>
            </a:solidFill>
          </a:ln>
        </p:spPr>
        <p:style>
          <a:lnRef idx="2">
            <a:schemeClr val="accent2"/>
          </a:lnRef>
          <a:fillRef idx="0">
            <a:schemeClr val="accent2"/>
          </a:fillRef>
          <a:effectRef idx="1">
            <a:schemeClr val="accent2"/>
          </a:effectRef>
          <a:fontRef idx="minor">
            <a:schemeClr val="tx1"/>
          </a:fontRef>
        </p:style>
      </p:cxnSp>
      <p:cxnSp>
        <p:nvCxnSpPr>
          <p:cNvPr id="39" name="Straight Arrow Connector 38">
            <a:extLst>
              <a:ext uri="{FF2B5EF4-FFF2-40B4-BE49-F238E27FC236}">
                <a16:creationId xmlns:a16="http://schemas.microsoft.com/office/drawing/2014/main" id="{347C83CC-676C-294C-B1C0-22A082761D7F}"/>
              </a:ext>
            </a:extLst>
          </p:cNvPr>
          <p:cNvCxnSpPr>
            <a:cxnSpLocks/>
          </p:cNvCxnSpPr>
          <p:nvPr/>
        </p:nvCxnSpPr>
        <p:spPr>
          <a:xfrm>
            <a:off x="4051905" y="5626622"/>
            <a:ext cx="0" cy="621023"/>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6347F8AC-75E8-B745-9CA3-48AD9687AE63}"/>
              </a:ext>
            </a:extLst>
          </p:cNvPr>
          <p:cNvCxnSpPr>
            <a:cxnSpLocks/>
          </p:cNvCxnSpPr>
          <p:nvPr/>
        </p:nvCxnSpPr>
        <p:spPr>
          <a:xfrm>
            <a:off x="9976835" y="5626622"/>
            <a:ext cx="0" cy="621023"/>
          </a:xfrm>
          <a:prstGeom prst="straightConnector1">
            <a:avLst/>
          </a:prstGeom>
          <a:ln>
            <a:solidFill>
              <a:srgbClr val="F79E25"/>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49666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TotalTime>
  <Words>785</Words>
  <Application>Microsoft Macintosh PowerPoint</Application>
  <PresentationFormat>Widescreen</PresentationFormat>
  <Paragraphs>189</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Open Sans</vt:lpstr>
      <vt:lpstr>PingFang HK</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瑄庭 張</dc:creator>
  <cp:lastModifiedBy>瑄庭 張</cp:lastModifiedBy>
  <cp:revision>21</cp:revision>
  <dcterms:created xsi:type="dcterms:W3CDTF">2020-08-06T10:57:23Z</dcterms:created>
  <dcterms:modified xsi:type="dcterms:W3CDTF">2020-08-07T01:28:05Z</dcterms:modified>
</cp:coreProperties>
</file>